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7" roundtripDataSignature="AMtx7mgNFytC4QMZoK5SGluNakX3kNJ5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f6edfe5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9f6edfe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9f6edfe51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9f6edfe5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9f6edfe51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9f6edfe5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9f6edfe51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9f6edfe5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fe0fdc11e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fe0fdc11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9fe0fdc11e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9fe0fdc1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9fe0fdc11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9fe0fdc11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01131293c_0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a01131293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9fe0fdc11e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9fe0fdc11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fe0fdc11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9fe0fdc11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9fe0fdc11e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9fe0fdc1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fe0fdc11e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9fe0fdc11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01131293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a0113129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fe0fdc11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fe0fdc11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9fe0fdc11e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9fe0fdc11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9fe0fdc11e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9fe0fdc1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9fe0fdc11e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9fe0fdc11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01131293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01131293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01131293c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01131293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a01131293c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a01131293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01131293c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01131293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a01131293c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a01131293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01131293c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01131293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9fe0fdc11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9fe0fdc11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a01131293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a01131293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a01131293c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a0113129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a01131293c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a01131293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a01131293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a0113129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a01131293c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a0113129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01131293c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01131293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01131293c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0113129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01131293c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01131293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a01131293c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a0113129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a01131293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a01131293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01131293c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01131293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a01131293c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a01131293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9f6edfe510_0_70: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9f6edfe510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9f6edfe51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C">
  <p:cSld name="TITLE_AND_BODY_2_1_1_1">
    <p:spTree>
      <p:nvGrpSpPr>
        <p:cNvPr id="80" name="Shape 80"/>
        <p:cNvGrpSpPr/>
        <p:nvPr/>
      </p:nvGrpSpPr>
      <p:grpSpPr>
        <a:xfrm>
          <a:off x="0" y="0"/>
          <a:ext cx="0" cy="0"/>
          <a:chOff x="0" y="0"/>
          <a:chExt cx="0" cy="0"/>
        </a:xfrm>
      </p:grpSpPr>
      <p:sp>
        <p:nvSpPr>
          <p:cNvPr id="81" name="Google Shape;81;g39f6edfe510_0_84"/>
          <p:cNvSpPr txBox="1"/>
          <p:nvPr>
            <p:ph type="title"/>
          </p:nvPr>
        </p:nvSpPr>
        <p:spPr>
          <a:xfrm>
            <a:off x="327575" y="289525"/>
            <a:ext cx="3548100" cy="1093500"/>
          </a:xfrm>
          <a:prstGeom prst="rect">
            <a:avLst/>
          </a:prstGeom>
        </p:spPr>
        <p:txBody>
          <a:bodyPr anchorCtr="0" anchor="ctr"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g39f6edfe510_0_84"/>
          <p:cNvSpPr txBox="1"/>
          <p:nvPr>
            <p:ph idx="1" type="body"/>
          </p:nvPr>
        </p:nvSpPr>
        <p:spPr>
          <a:xfrm>
            <a:off x="327575" y="1565671"/>
            <a:ext cx="3548100" cy="3288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83" name="Google Shape;83;g39f6edfe510_0_84"/>
          <p:cNvSpPr/>
          <p:nvPr>
            <p:ph idx="2" type="pic"/>
          </p:nvPr>
        </p:nvSpPr>
        <p:spPr>
          <a:xfrm>
            <a:off x="4298349" y="316350"/>
            <a:ext cx="4510800" cy="4510800"/>
          </a:xfrm>
          <a:prstGeom prst="roundRect">
            <a:avLst>
              <a:gd fmla="val 50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37.png"/><Relationship Id="rId8"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www.gptlegal.com.do/" TargetMode="External"/><Relationship Id="rId4" Type="http://schemas.openxmlformats.org/officeDocument/2006/relationships/image" Target="../media/image38.png"/><Relationship Id="rId5" Type="http://schemas.openxmlformats.org/officeDocument/2006/relationships/hyperlink" Target="http://www.medicord.com/" TargetMode="External"/><Relationship Id="rId6"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www.gptmedicord.com/" TargetMode="Externa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9f6edfe510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89" name="Google Shape;89;g39f6edfe510_0_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90" name="Google Shape;90;g39f6edfe510_0_0" title="ChatGPT Image 1 nov 2025, 22_31_28.png"/>
          <p:cNvPicPr preferRelativeResize="0"/>
          <p:nvPr/>
        </p:nvPicPr>
        <p:blipFill>
          <a:blip r:embed="rId3">
            <a:alphaModFix/>
          </a:blip>
          <a:stretch>
            <a:fillRect/>
          </a:stretch>
        </p:blipFill>
        <p:spPr>
          <a:xfrm>
            <a:off x="0" y="208475"/>
            <a:ext cx="9144000" cy="609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9f6edfe510_0_30"/>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Metodología</a:t>
            </a:r>
            <a:r>
              <a:rPr lang="en-US"/>
              <a:t> de trabajo con IA en la Investigación </a:t>
            </a:r>
            <a:r>
              <a:rPr lang="en-US"/>
              <a:t>Clínica</a:t>
            </a:r>
            <a:endParaRPr/>
          </a:p>
        </p:txBody>
      </p:sp>
      <p:sp>
        <p:nvSpPr>
          <p:cNvPr id="143" name="Google Shape;143;g39f6edfe510_0_3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85000" lnSpcReduction="20000"/>
          </a:bodyPr>
          <a:lstStyle/>
          <a:p>
            <a:pPr indent="0" lvl="0" marL="0" rtl="0" algn="l">
              <a:spcBef>
                <a:spcPts val="360"/>
              </a:spcBef>
              <a:spcAft>
                <a:spcPts val="0"/>
              </a:spcAft>
              <a:buNone/>
            </a:pPr>
            <a:r>
              <a:rPr lang="en-US"/>
              <a:t>Selección</a:t>
            </a:r>
            <a:r>
              <a:rPr lang="en-US"/>
              <a:t> del tema de </a:t>
            </a:r>
            <a:r>
              <a:rPr lang="en-US"/>
              <a:t>investigación</a:t>
            </a:r>
            <a:r>
              <a:rPr lang="en-US"/>
              <a:t>. En este caso: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"artificial intelligence" OR "machine learning" OR "deep learning" OR "generative model" OR ChatGPT OR "large language model"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"clinical research" OR "clinical trial" OR "medical data" OR "healthcare data" OR "EHR"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"methodology" OR "framework" OR "workflow" OR "pipeline" OR "research process" OR "data management" OR reproducibility OR "validation"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39f6edfe510_0_6"/>
          <p:cNvPicPr preferRelativeResize="0"/>
          <p:nvPr/>
        </p:nvPicPr>
        <p:blipFill>
          <a:blip r:embed="rId3">
            <a:alphaModFix/>
          </a:blip>
          <a:stretch>
            <a:fillRect/>
          </a:stretch>
        </p:blipFill>
        <p:spPr>
          <a:xfrm>
            <a:off x="152400" y="2093925"/>
            <a:ext cx="8839200" cy="31238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9f6edfe510_0_15"/>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La explosión de la IA en la investigación</a:t>
            </a:r>
            <a:endParaRPr/>
          </a:p>
        </p:txBody>
      </p:sp>
      <p:pic>
        <p:nvPicPr>
          <p:cNvPr id="154" name="Google Shape;154;g39f6edfe510_0_15"/>
          <p:cNvPicPr preferRelativeResize="0"/>
          <p:nvPr/>
        </p:nvPicPr>
        <p:blipFill>
          <a:blip r:embed="rId3">
            <a:alphaModFix/>
          </a:blip>
          <a:stretch>
            <a:fillRect/>
          </a:stretch>
        </p:blipFill>
        <p:spPr>
          <a:xfrm>
            <a:off x="152400" y="1570038"/>
            <a:ext cx="8839201" cy="43668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9fe0fdc11e_0_8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0" name="Google Shape;160;g39fe0fdc11e_0_8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61" name="Google Shape;161;g39fe0fdc11e_0_81"/>
          <p:cNvPicPr preferRelativeResize="0"/>
          <p:nvPr/>
        </p:nvPicPr>
        <p:blipFill>
          <a:blip r:embed="rId3">
            <a:alphaModFix/>
          </a:blip>
          <a:stretch>
            <a:fillRect/>
          </a:stretch>
        </p:blipFill>
        <p:spPr>
          <a:xfrm>
            <a:off x="0" y="263209"/>
            <a:ext cx="9143999" cy="63315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9fe0fdc11e_0_8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7" name="Google Shape;167;g39fe0fdc11e_0_87"/>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168" name="Google Shape;168;g39fe0fdc11e_0_87"/>
          <p:cNvPicPr preferRelativeResize="0"/>
          <p:nvPr/>
        </p:nvPicPr>
        <p:blipFill>
          <a:blip r:embed="rId3">
            <a:alphaModFix/>
          </a:blip>
          <a:stretch>
            <a:fillRect/>
          </a:stretch>
        </p:blipFill>
        <p:spPr>
          <a:xfrm>
            <a:off x="496584" y="0"/>
            <a:ext cx="8150831"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Preparación y limpieza de datos</a:t>
            </a:r>
            <a:endParaRPr/>
          </a:p>
        </p:txBody>
      </p:sp>
      <p:sp>
        <p:nvSpPr>
          <p:cNvPr id="174" name="Google Shape;174;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Eliminación de duplicados y campos vacíos.</a:t>
            </a:r>
            <a:endParaRPr/>
          </a:p>
          <a:p>
            <a:pPr indent="-342900" lvl="0" marL="342900" rtl="0" algn="l">
              <a:spcBef>
                <a:spcPts val="1360"/>
              </a:spcBef>
              <a:spcAft>
                <a:spcPts val="0"/>
              </a:spcAft>
              <a:buClr>
                <a:schemeClr val="dk1"/>
              </a:buClr>
              <a:buSzPts val="1800"/>
              <a:buChar char="•"/>
            </a:pPr>
            <a:r>
              <a:rPr lang="en-US" sz="1800"/>
              <a:t>Filtrado por idioma y calidad.</a:t>
            </a:r>
            <a:endParaRPr/>
          </a:p>
          <a:p>
            <a:pPr indent="-342900" lvl="0" marL="342900" rtl="0" algn="l">
              <a:spcBef>
                <a:spcPts val="1360"/>
              </a:spcBef>
              <a:spcAft>
                <a:spcPts val="0"/>
              </a:spcAft>
              <a:buClr>
                <a:schemeClr val="dk1"/>
              </a:buClr>
              <a:buSzPts val="1800"/>
              <a:buChar char="•"/>
            </a:pPr>
            <a:r>
              <a:rPr lang="en-US" sz="1800"/>
              <a:t>Garantiza datos confiables para el análisis.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Noise Removal (Limpieza de texto)</a:t>
            </a:r>
            <a:endParaRPr/>
          </a:p>
        </p:txBody>
      </p:sp>
      <p:sp>
        <p:nvSpPr>
          <p:cNvPr id="180" name="Google Shape;180;p5"/>
          <p:cNvSpPr txBox="1"/>
          <p:nvPr>
            <p:ph idx="1" type="body"/>
          </p:nvPr>
        </p:nvSpPr>
        <p:spPr>
          <a:xfrm>
            <a:off x="457200" y="1600200"/>
            <a:ext cx="4114800" cy="4526100"/>
          </a:xfrm>
          <a:prstGeom prst="rect">
            <a:avLst/>
          </a:prstGeom>
          <a:noFill/>
          <a:ln>
            <a:noFill/>
          </a:ln>
        </p:spPr>
        <p:txBody>
          <a:bodyPr anchorCtr="0" anchor="t" bIns="45700" lIns="91425" spcFirstLastPara="1" rIns="91425" wrap="square" tIns="45700">
            <a:normAutofit fontScale="70000" lnSpcReduction="20000"/>
          </a:bodyPr>
          <a:lstStyle/>
          <a:p>
            <a:pPr indent="-139700" lvl="0" marL="342900" rtl="0" algn="l">
              <a:spcBef>
                <a:spcPts val="0"/>
              </a:spcBef>
              <a:spcAft>
                <a:spcPts val="0"/>
              </a:spcAft>
              <a:buClr>
                <a:schemeClr val="dk1"/>
              </a:buClr>
              <a:buSzPct val="100000"/>
              <a:buNone/>
            </a:pPr>
            <a:r>
              <a:t/>
            </a:r>
            <a:endParaRPr sz="32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1100">
                <a:latin typeface="Arial"/>
                <a:ea typeface="Arial"/>
                <a:cs typeface="Arial"/>
                <a:sym typeface="Arial"/>
              </a:rPr>
              <a:t>La limpieza de datos de nuestro corpus realizada con la función </a:t>
            </a:r>
            <a:r>
              <a:rPr b="1" lang="en-US" sz="1100">
                <a:latin typeface="Arial"/>
                <a:ea typeface="Arial"/>
                <a:cs typeface="Arial"/>
                <a:sym typeface="Arial"/>
              </a:rPr>
              <a:t>processCorpus</a:t>
            </a:r>
            <a:r>
              <a:rPr lang="en-US" sz="1100">
                <a:latin typeface="Arial"/>
                <a:ea typeface="Arial"/>
                <a:cs typeface="Arial"/>
                <a:sym typeface="Arial"/>
              </a:rPr>
              <a:t> hará lo siguiente:</a:t>
            </a:r>
            <a:endParaRPr sz="1100">
              <a:latin typeface="Arial"/>
              <a:ea typeface="Arial"/>
              <a:cs typeface="Arial"/>
              <a:sym typeface="Arial"/>
            </a:endParaRPr>
          </a:p>
          <a:p>
            <a:pPr indent="-277495" lvl="0" marL="457200" rtl="0" algn="l">
              <a:lnSpc>
                <a:spcPct val="115000"/>
              </a:lnSpc>
              <a:spcBef>
                <a:spcPts val="1200"/>
              </a:spcBef>
              <a:spcAft>
                <a:spcPts val="0"/>
              </a:spcAft>
              <a:buSzPct val="100000"/>
              <a:buChar char="●"/>
            </a:pPr>
            <a:r>
              <a:rPr lang="en-US" sz="1100">
                <a:latin typeface="Arial"/>
                <a:ea typeface="Arial"/>
                <a:cs typeface="Arial"/>
                <a:sym typeface="Arial"/>
              </a:rPr>
              <a:t>Convertirá todo el texto a </a:t>
            </a:r>
            <a:r>
              <a:rPr b="1" lang="en-US" sz="1100">
                <a:latin typeface="Arial"/>
                <a:ea typeface="Arial"/>
                <a:cs typeface="Arial"/>
                <a:sym typeface="Arial"/>
              </a:rPr>
              <a:t>minúsculas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todas las palabras</a:t>
            </a:r>
            <a:r>
              <a:rPr lang="en-US" sz="1100">
                <a:latin typeface="Arial"/>
                <a:ea typeface="Arial"/>
                <a:cs typeface="Arial"/>
                <a:sym typeface="Arial"/>
              </a:rPr>
              <a:t> que no contribuyan al significado semántico del texto (palabras que no pertenezcan al alfabeto inglés, como correos electrónicos o URLs).</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la puntuación</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los números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las palabras vacías (stop words)</a:t>
            </a:r>
            <a:r>
              <a:rPr lang="en-US" sz="1100">
                <a:latin typeface="Arial"/>
                <a:ea typeface="Arial"/>
                <a:cs typeface="Arial"/>
                <a:sym typeface="Arial"/>
              </a:rPr>
              <a:t>. Las </a:t>
            </a:r>
            <a:r>
              <a:rPr i="1" lang="en-US" sz="1100">
                <a:latin typeface="Arial"/>
                <a:ea typeface="Arial"/>
                <a:cs typeface="Arial"/>
                <a:sym typeface="Arial"/>
              </a:rPr>
              <a:t>stop words</a:t>
            </a:r>
            <a:r>
              <a:rPr lang="en-US" sz="1100">
                <a:latin typeface="Arial"/>
                <a:ea typeface="Arial"/>
                <a:cs typeface="Arial"/>
                <a:sym typeface="Arial"/>
              </a:rPr>
              <a:t> son las palabras más comunes de un idioma. En inglés, algunas son “the”, “a”, “is”, “what”, “will”, “you”, etc. También incluyen conectores que unen ideas, como “and”, “but” y “so”.</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palabras vacías personalizadas</a:t>
            </a:r>
            <a:r>
              <a:rPr lang="en-US" sz="1100">
                <a:latin typeface="Arial"/>
                <a:ea typeface="Arial"/>
                <a:cs typeface="Arial"/>
                <a:sym typeface="Arial"/>
              </a:rPr>
              <a:t> que definamos. Esta lista incluye palabras genéricas que suelen aparecer en los resúmenes, como: “abstract”, “background”, “results” y “conclusions”.</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Reemplazará sinónimos personalizados</a:t>
            </a:r>
            <a:r>
              <a:rPr lang="en-US" sz="1100">
                <a:latin typeface="Arial"/>
                <a:ea typeface="Arial"/>
                <a:cs typeface="Arial"/>
                <a:sym typeface="Arial"/>
              </a:rPr>
              <a:t> que definamos para evitar términos ambiguos.</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cualquier palabra</a:t>
            </a:r>
            <a:r>
              <a:rPr lang="en-US" sz="1100">
                <a:latin typeface="Arial"/>
                <a:ea typeface="Arial"/>
                <a:cs typeface="Arial"/>
                <a:sym typeface="Arial"/>
              </a:rPr>
              <a:t> compuesta por menos de 2 letras o más de 21 letras.</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b="1" lang="en-US" sz="1100">
                <a:latin typeface="Arial"/>
                <a:ea typeface="Arial"/>
                <a:cs typeface="Arial"/>
                <a:sym typeface="Arial"/>
              </a:rPr>
              <a:t>Eliminará los espacios en blanco excesivos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77495" lvl="0" marL="457200" rtl="0" algn="l">
              <a:lnSpc>
                <a:spcPct val="115000"/>
              </a:lnSpc>
              <a:spcBef>
                <a:spcPts val="0"/>
              </a:spcBef>
              <a:spcAft>
                <a:spcPts val="0"/>
              </a:spcAft>
              <a:buSzPct val="100000"/>
              <a:buChar char="●"/>
            </a:pPr>
            <a:r>
              <a:rPr lang="en-US" sz="1100">
                <a:latin typeface="Arial"/>
                <a:ea typeface="Arial"/>
                <a:cs typeface="Arial"/>
                <a:sym typeface="Arial"/>
              </a:rPr>
              <a:t>Finalmente, </a:t>
            </a:r>
            <a:r>
              <a:rPr b="1" lang="en-US" sz="1100">
                <a:latin typeface="Arial"/>
                <a:ea typeface="Arial"/>
                <a:cs typeface="Arial"/>
                <a:sym typeface="Arial"/>
              </a:rPr>
              <a:t>devolverá una lista limpia</a:t>
            </a:r>
            <a:r>
              <a:rPr lang="en-US" sz="1100">
                <a:latin typeface="Arial"/>
                <a:ea typeface="Arial"/>
                <a:cs typeface="Arial"/>
                <a:sym typeface="Arial"/>
              </a:rPr>
              <a:t>.</a:t>
            </a:r>
            <a:endParaRPr sz="1100">
              <a:latin typeface="Arial"/>
              <a:ea typeface="Arial"/>
              <a:cs typeface="Arial"/>
              <a:sym typeface="Arial"/>
            </a:endParaRPr>
          </a:p>
          <a:p>
            <a:pPr indent="0" lvl="0" marL="342900" rtl="0" algn="l">
              <a:spcBef>
                <a:spcPts val="1360"/>
              </a:spcBef>
              <a:spcAft>
                <a:spcPts val="0"/>
              </a:spcAft>
              <a:buNone/>
            </a:pPr>
            <a:r>
              <a:t/>
            </a:r>
            <a:endParaRPr sz="1800"/>
          </a:p>
        </p:txBody>
      </p:sp>
      <p:pic>
        <p:nvPicPr>
          <p:cNvPr id="181" name="Google Shape;181;p5"/>
          <p:cNvPicPr preferRelativeResize="0"/>
          <p:nvPr/>
        </p:nvPicPr>
        <p:blipFill>
          <a:blip r:embed="rId3">
            <a:alphaModFix/>
          </a:blip>
          <a:stretch>
            <a:fillRect/>
          </a:stretch>
        </p:blipFill>
        <p:spPr>
          <a:xfrm>
            <a:off x="4724400" y="1570052"/>
            <a:ext cx="4267200" cy="4292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Preprocesamiento del texto</a:t>
            </a:r>
            <a:endParaRPr/>
          </a:p>
        </p:txBody>
      </p:sp>
      <p:sp>
        <p:nvSpPr>
          <p:cNvPr id="187" name="Google Shape;187;p6"/>
          <p:cNvSpPr txBox="1"/>
          <p:nvPr>
            <p:ph idx="1" type="body"/>
          </p:nvPr>
        </p:nvSpPr>
        <p:spPr>
          <a:xfrm>
            <a:off x="457200" y="1600200"/>
            <a:ext cx="4114800" cy="22578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Conversión de texto en números (TF-IDF, Word2Vec).</a:t>
            </a:r>
            <a:endParaRPr/>
          </a:p>
          <a:p>
            <a:pPr indent="-342900" lvl="0" marL="342900" rtl="0" algn="l">
              <a:spcBef>
                <a:spcPts val="1360"/>
              </a:spcBef>
              <a:spcAft>
                <a:spcPts val="0"/>
              </a:spcAft>
              <a:buClr>
                <a:schemeClr val="dk1"/>
              </a:buClr>
              <a:buSzPts val="1800"/>
              <a:buChar char="•"/>
            </a:pPr>
            <a:r>
              <a:rPr lang="en-US" sz="1800"/>
              <a:t>Cada palabra obtiene un peso estadístico según su relevancia.</a:t>
            </a:r>
            <a:endParaRPr/>
          </a:p>
        </p:txBody>
      </p:sp>
      <p:pic>
        <p:nvPicPr>
          <p:cNvPr id="188" name="Google Shape;188;p6"/>
          <p:cNvPicPr preferRelativeResize="0"/>
          <p:nvPr/>
        </p:nvPicPr>
        <p:blipFill>
          <a:blip r:embed="rId3">
            <a:alphaModFix/>
          </a:blip>
          <a:stretch>
            <a:fillRect/>
          </a:stretch>
        </p:blipFill>
        <p:spPr>
          <a:xfrm>
            <a:off x="457200" y="3722300"/>
            <a:ext cx="7200900" cy="2600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39fe0fdc11e_0_24"/>
          <p:cNvPicPr preferRelativeResize="0"/>
          <p:nvPr/>
        </p:nvPicPr>
        <p:blipFill>
          <a:blip r:embed="rId3">
            <a:alphaModFix/>
          </a:blip>
          <a:stretch>
            <a:fillRect/>
          </a:stretch>
        </p:blipFill>
        <p:spPr>
          <a:xfrm>
            <a:off x="152400" y="687137"/>
            <a:ext cx="8839200" cy="5483737"/>
          </a:xfrm>
          <a:prstGeom prst="rect">
            <a:avLst/>
          </a:prstGeom>
          <a:noFill/>
          <a:ln>
            <a:noFill/>
          </a:ln>
        </p:spPr>
      </p:pic>
      <p:pic>
        <p:nvPicPr>
          <p:cNvPr id="194" name="Google Shape;194;g39fe0fdc11e_0_24"/>
          <p:cNvPicPr preferRelativeResize="0"/>
          <p:nvPr/>
        </p:nvPicPr>
        <p:blipFill>
          <a:blip r:embed="rId4">
            <a:alphaModFix/>
          </a:blip>
          <a:stretch>
            <a:fillRect/>
          </a:stretch>
        </p:blipFill>
        <p:spPr>
          <a:xfrm>
            <a:off x="3825050" y="1753625"/>
            <a:ext cx="4923600" cy="471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Análisis del corpus</a:t>
            </a:r>
            <a:endParaRPr/>
          </a:p>
        </p:txBody>
      </p:sp>
      <p:sp>
        <p:nvSpPr>
          <p:cNvPr id="200" name="Google Shape;200;p7"/>
          <p:cNvSpPr txBox="1"/>
          <p:nvPr>
            <p:ph idx="1" type="body"/>
          </p:nvPr>
        </p:nvSpPr>
        <p:spPr>
          <a:xfrm>
            <a:off x="281850" y="1352950"/>
            <a:ext cx="6707700" cy="14529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Exploración de temas frecuentes y tendencias.</a:t>
            </a:r>
            <a:endParaRPr/>
          </a:p>
          <a:p>
            <a:pPr indent="-342900" lvl="0" marL="342900" rtl="0" algn="l">
              <a:spcBef>
                <a:spcPts val="1360"/>
              </a:spcBef>
              <a:spcAft>
                <a:spcPts val="0"/>
              </a:spcAft>
              <a:buClr>
                <a:schemeClr val="dk1"/>
              </a:buClr>
              <a:buSzPts val="1800"/>
              <a:buChar char="•"/>
            </a:pPr>
            <a:r>
              <a:rPr lang="en-US" sz="1800"/>
              <a:t>Uso de nubes de palabras y gráficos temporales.</a:t>
            </a:r>
            <a:endParaRPr/>
          </a:p>
        </p:txBody>
      </p:sp>
      <p:pic>
        <p:nvPicPr>
          <p:cNvPr id="201" name="Google Shape;201;p7"/>
          <p:cNvPicPr preferRelativeResize="0"/>
          <p:nvPr/>
        </p:nvPicPr>
        <p:blipFill>
          <a:blip r:embed="rId3">
            <a:alphaModFix/>
          </a:blip>
          <a:stretch>
            <a:fillRect/>
          </a:stretch>
        </p:blipFill>
        <p:spPr>
          <a:xfrm>
            <a:off x="1301463" y="2918700"/>
            <a:ext cx="6541075" cy="344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a01131293c_0_368"/>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resultados </a:t>
            </a:r>
            <a:endParaRPr/>
          </a:p>
        </p:txBody>
      </p:sp>
      <p:sp>
        <p:nvSpPr>
          <p:cNvPr id="96" name="Google Shape;96;g3a01131293c_0_36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lnSpc>
                <a:spcPct val="90000"/>
              </a:lnSpc>
              <a:spcBef>
                <a:spcPts val="360"/>
              </a:spcBef>
              <a:spcAft>
                <a:spcPts val="0"/>
              </a:spcAft>
              <a:buClr>
                <a:schemeClr val="dk1"/>
              </a:buClr>
              <a:buSzPts val="275"/>
              <a:buFont typeface="Arial"/>
              <a:buNone/>
            </a:pPr>
            <a:r>
              <a:rPr lang="en-US" sz="1100"/>
              <a:t>## Temporal Evolution Analysis of Individual Clusters (2023-2025)</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Analyzing the temporal distribution of each cluster individually provides insights into the evolving focus within specific areas of AI clinical investigation:</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**Cluster 0 (Healthcare, Health, Technology, Medicine, Security, Intelligence, Clinic, System, Blockchain, Integration, Care, Artificial, Management, Application):** This cluster shows a generally increasing trend in the proportion of publications from 2023 to 2025. This suggests a growing emphasis on the broader integration of AI into healthcare systems, including research on the technological infrastructure, security, and management aspects of AI in clinical settings.</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**Cluster 1 (Predict, Model, Radiom, Valid, Risk, Auc, Featur, Machine, Learn, Perform, External, Develop, Set):** The proportion of articles in this cluster, focused on predictive modeling and risk assessment, appears to remain relatively stable or show a slight increase over the years. This indicates a consistent and sustained research interest in developing and validating AI models for clinical prediction.</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**Cluster 2 (Drug, Discovery, Development, Pharmaceut, Clinic, Target, Predict, Compound, Disease, Repurpos, Learn, Intellig, Therapeut, Artificial):** This cluster, related to AI in drug discovery and development, shows a relatively stable proportion of publications across the years. While not exhibiting rapid growth in proportion, it signifies a continued research effort in applying AI techniques to pharmaceutical research.</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**Cluster 3 (Image, Clinic, Learn, Model, Detect, Disease, Cancer, Deep, Accuraci, Dataset, Predict, Classif, Segment, Features):** As the largest cluster, medical imaging analysis maintains a dominant presence. However, its proportion appears to slightly decrease from 2023 to 2025. This could indicate that while the absolute number of publications in this area is likely still increasing due to the overall growth of the field, other research areas are growing at a faster proportional rate.</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**Cluster 4 (Medic, Privaci, Image, Learn, Feder, Generat, Model, Framework, Secur, Healthcare, Dataset, Propos, Preserv, Train):** This cluster, focusing on data privacy, security, and advanced AI techniques, shows a clear increasing trend in its proportion of publications. This is a significant finding, indicating a growing research emphasis on addressing the ethical, privacy, and security challenges associated with deploying AI in healthcare and exploring cutting-edge AI methodologies.</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   **Other Clusters (Clusters 5, 6, 7, 8, 9):** The remaining clusters, representing more specific areas like drug molecules (Cluster 5), cancer diagnosis (Cluster 6), image generation (Cluster 7), electronic health records and NLP (Cluster 8), and healthcare security and blockchain (Cluster 9), show varying trends but generally maintain a relatively stable or slightly fluctuating proportion of publications over the years. These clusters highlight the diverse and specialized applications of AI being explored within clinical investigation.</a:t>
            </a:r>
            <a:endParaRPr sz="1100"/>
          </a:p>
          <a:p>
            <a:pPr indent="0" lvl="0" marL="0" rtl="0" algn="l">
              <a:lnSpc>
                <a:spcPct val="90000"/>
              </a:lnSpc>
              <a:spcBef>
                <a:spcPts val="360"/>
              </a:spcBef>
              <a:spcAft>
                <a:spcPts val="0"/>
              </a:spcAft>
              <a:buClr>
                <a:schemeClr val="dk1"/>
              </a:buClr>
              <a:buSzPts val="275"/>
              <a:buFont typeface="Arial"/>
              <a:buNone/>
            </a:pPr>
            <a:r>
              <a:t/>
            </a:r>
            <a:endParaRPr sz="1100"/>
          </a:p>
          <a:p>
            <a:pPr indent="0" lvl="0" marL="0" rtl="0" algn="l">
              <a:lnSpc>
                <a:spcPct val="90000"/>
              </a:lnSpc>
              <a:spcBef>
                <a:spcPts val="360"/>
              </a:spcBef>
              <a:spcAft>
                <a:spcPts val="0"/>
              </a:spcAft>
              <a:buClr>
                <a:schemeClr val="dk1"/>
              </a:buClr>
              <a:buSzPts val="275"/>
              <a:buFont typeface="Arial"/>
              <a:buNone/>
            </a:pPr>
            <a:r>
              <a:rPr lang="en-US" sz="1100"/>
              <a:t>In conclusion, the temporal analysis of individual clusters reveals a dynamic research landscape where established areas continue to be explored while there is a clear surge in research focused on the systemic integration, security, and privacy of AI in healthcare, as well as the application of more advanced AI techniques.</a:t>
            </a:r>
            <a:endParaRPr sz="1100"/>
          </a:p>
          <a:p>
            <a:pPr indent="0" lvl="0" marL="0" rtl="0" algn="l">
              <a:lnSpc>
                <a:spcPct val="90000"/>
              </a:lnSpc>
              <a:spcBef>
                <a:spcPts val="360"/>
              </a:spcBef>
              <a:spcAft>
                <a:spcPts val="0"/>
              </a:spcAft>
              <a:buSzPts val="275"/>
              <a:buNone/>
            </a:pPr>
            <a:r>
              <a:t/>
            </a:r>
            <a:endParaRPr sz="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Agrupamiento temático (Clustering)</a:t>
            </a:r>
            <a:endParaRPr/>
          </a:p>
        </p:txBody>
      </p:sp>
      <p:sp>
        <p:nvSpPr>
          <p:cNvPr id="207" name="Google Shape;20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Algoritmos como K-means agrupan documentos similares.</a:t>
            </a:r>
            <a:endParaRPr/>
          </a:p>
          <a:p>
            <a:pPr indent="-342900" lvl="0" marL="342900" rtl="0" algn="l">
              <a:spcBef>
                <a:spcPts val="1360"/>
              </a:spcBef>
              <a:spcAft>
                <a:spcPts val="0"/>
              </a:spcAft>
              <a:buClr>
                <a:schemeClr val="dk1"/>
              </a:buClr>
              <a:buSzPts val="1800"/>
              <a:buChar char="•"/>
            </a:pPr>
            <a:r>
              <a:rPr lang="en-US" sz="1800"/>
              <a:t>Cada cluster representa una línea de investigación clínica.</a:t>
            </a:r>
            <a:endParaRPr sz="1800"/>
          </a:p>
          <a:p>
            <a:pPr indent="0" lvl="0" marL="342900" rtl="0" algn="l">
              <a:spcBef>
                <a:spcPts val="1360"/>
              </a:spcBef>
              <a:spcAft>
                <a:spcPts val="0"/>
              </a:spcAft>
              <a:buNone/>
            </a:pPr>
            <a:r>
              <a:t/>
            </a:r>
            <a:endParaRPr sz="1800"/>
          </a:p>
          <a:p>
            <a:pPr indent="0" lvl="0" marL="0" rtl="0" algn="l">
              <a:lnSpc>
                <a:spcPct val="115000"/>
              </a:lnSpc>
              <a:spcBef>
                <a:spcPts val="1200"/>
              </a:spcBef>
              <a:spcAft>
                <a:spcPts val="0"/>
              </a:spcAft>
              <a:buNone/>
            </a:pPr>
            <a:r>
              <a:rPr lang="en-US" sz="1100">
                <a:latin typeface="Arial"/>
                <a:ea typeface="Arial"/>
                <a:cs typeface="Arial"/>
                <a:sym typeface="Arial"/>
              </a:rPr>
              <a:t>El </a:t>
            </a:r>
            <a:r>
              <a:rPr b="1" lang="en-US" sz="1100">
                <a:latin typeface="Arial"/>
                <a:ea typeface="Arial"/>
                <a:cs typeface="Arial"/>
                <a:sym typeface="Arial"/>
              </a:rPr>
              <a:t>número óptimo de clústeres</a:t>
            </a:r>
            <a:r>
              <a:rPr lang="en-US" sz="1100">
                <a:latin typeface="Arial"/>
                <a:ea typeface="Arial"/>
                <a:cs typeface="Arial"/>
                <a:sym typeface="Arial"/>
              </a:rPr>
              <a:t> que debemos elegir al ejecutar el </a:t>
            </a:r>
            <a:r>
              <a:rPr b="1" lang="en-US" sz="1100">
                <a:latin typeface="Arial"/>
                <a:ea typeface="Arial"/>
                <a:cs typeface="Arial"/>
                <a:sym typeface="Arial"/>
              </a:rPr>
              <a:t>algoritmo K-means</a:t>
            </a:r>
            <a:r>
              <a:rPr lang="en-US" sz="1100">
                <a:latin typeface="Arial"/>
                <a:ea typeface="Arial"/>
                <a:cs typeface="Arial"/>
                <a:sym typeface="Arial"/>
              </a:rPr>
              <a:t> utilizando los parámetros de entrada dados.</a:t>
            </a:r>
            <a:br>
              <a:rPr lang="en-US" sz="1100">
                <a:latin typeface="Arial"/>
                <a:ea typeface="Arial"/>
                <a:cs typeface="Arial"/>
                <a:sym typeface="Arial"/>
              </a:rPr>
            </a:br>
            <a:r>
              <a:rPr lang="en-US" sz="1100">
                <a:latin typeface="Arial"/>
                <a:ea typeface="Arial"/>
                <a:cs typeface="Arial"/>
                <a:sym typeface="Arial"/>
              </a:rPr>
              <a:t> Un buen clúster es aquel en el que la </a:t>
            </a:r>
            <a:r>
              <a:rPr b="1" lang="en-US" sz="1100">
                <a:latin typeface="Arial"/>
                <a:ea typeface="Arial"/>
                <a:cs typeface="Arial"/>
                <a:sym typeface="Arial"/>
              </a:rPr>
              <a:t>distancia entre los puntos dentro del clúster</a:t>
            </a:r>
            <a:r>
              <a:rPr lang="en-US" sz="1100">
                <a:latin typeface="Arial"/>
                <a:ea typeface="Arial"/>
                <a:cs typeface="Arial"/>
                <a:sym typeface="Arial"/>
              </a:rPr>
              <a:t> es </a:t>
            </a:r>
            <a:r>
              <a:rPr b="1" lang="en-US" sz="1100">
                <a:latin typeface="Arial"/>
                <a:ea typeface="Arial"/>
                <a:cs typeface="Arial"/>
                <a:sym typeface="Arial"/>
              </a:rPr>
              <a:t>menor</a:t>
            </a:r>
            <a:r>
              <a:rPr lang="en-US" sz="1100">
                <a:latin typeface="Arial"/>
                <a:ea typeface="Arial"/>
                <a:cs typeface="Arial"/>
                <a:sym typeface="Arial"/>
              </a:rPr>
              <a:t> que la distancia entre los puntos de </a:t>
            </a:r>
            <a:r>
              <a:rPr b="1" lang="en-US" sz="1100">
                <a:latin typeface="Arial"/>
                <a:ea typeface="Arial"/>
                <a:cs typeface="Arial"/>
                <a:sym typeface="Arial"/>
              </a:rPr>
              <a:t>clústeres diferentes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Evaluamos el número óptimo de clústeres utilizando dos métodos principales:</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US" sz="1100">
                <a:latin typeface="Arial"/>
                <a:ea typeface="Arial"/>
                <a:cs typeface="Arial"/>
                <a:sym typeface="Arial"/>
              </a:rPr>
              <a:t>Método del Codo (Elbow method)</a:t>
            </a:r>
            <a:br>
              <a:rPr b="1" lang="en-US"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Método del Promedio de la Silueta (Average Silhouette method)</a:t>
            </a:r>
            <a:endParaRPr b="1" sz="1100">
              <a:latin typeface="Arial"/>
              <a:ea typeface="Arial"/>
              <a:cs typeface="Arial"/>
              <a:sym typeface="Arial"/>
            </a:endParaRPr>
          </a:p>
          <a:p>
            <a:pPr indent="0" lvl="0" marL="342900" rtl="0" algn="l">
              <a:spcBef>
                <a:spcPts val="136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Validación del modelo</a:t>
            </a:r>
            <a:endParaRPr/>
          </a:p>
        </p:txBody>
      </p:sp>
      <p:sp>
        <p:nvSpPr>
          <p:cNvPr id="213" name="Google Shape;213;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Método del codo y coeficiente de silueta para determinar la cantidad óptima de clusters.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9fe0fdc11e_0_3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19" name="Google Shape;219;g39fe0fdc11e_0_33"/>
          <p:cNvSpPr txBox="1"/>
          <p:nvPr>
            <p:ph idx="1" type="body"/>
          </p:nvPr>
        </p:nvSpPr>
        <p:spPr>
          <a:xfrm>
            <a:off x="457200" y="1600200"/>
            <a:ext cx="4039800" cy="4587600"/>
          </a:xfrm>
          <a:prstGeom prst="rect">
            <a:avLst/>
          </a:prstGeom>
        </p:spPr>
        <p:txBody>
          <a:bodyPr anchorCtr="0" anchor="t" bIns="45700" lIns="91425" spcFirstLastPara="1" rIns="91425" wrap="square" tIns="45700">
            <a:normAutofit fontScale="92500" lnSpcReduction="20000"/>
          </a:bodyPr>
          <a:lstStyle/>
          <a:p>
            <a:pPr indent="0" lvl="0" marL="0" rtl="0" algn="l">
              <a:lnSpc>
                <a:spcPct val="115000"/>
              </a:lnSpc>
              <a:spcBef>
                <a:spcPts val="1800"/>
              </a:spcBef>
              <a:spcAft>
                <a:spcPts val="0"/>
              </a:spcAft>
              <a:buClr>
                <a:schemeClr val="dk1"/>
              </a:buClr>
              <a:buSzPct val="64705"/>
              <a:buFont typeface="Arial"/>
              <a:buNone/>
            </a:pPr>
            <a:r>
              <a:rPr b="1" lang="en-US" sz="1700">
                <a:latin typeface="Arial"/>
                <a:ea typeface="Arial"/>
                <a:cs typeface="Arial"/>
                <a:sym typeface="Arial"/>
              </a:rPr>
              <a:t>Método del Codo (Elbow Method)</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US" sz="1100">
                <a:latin typeface="Arial"/>
                <a:ea typeface="Arial"/>
                <a:cs typeface="Arial"/>
                <a:sym typeface="Arial"/>
              </a:rPr>
              <a:t>Objetivo:</a:t>
            </a:r>
            <a:br>
              <a:rPr b="1" lang="en-US" sz="1100">
                <a:latin typeface="Arial"/>
                <a:ea typeface="Arial"/>
                <a:cs typeface="Arial"/>
                <a:sym typeface="Arial"/>
              </a:rPr>
            </a:br>
            <a:r>
              <a:rPr lang="en-US" sz="1100">
                <a:latin typeface="Arial"/>
                <a:ea typeface="Arial"/>
                <a:cs typeface="Arial"/>
                <a:sym typeface="Arial"/>
              </a:rPr>
              <a:t> Determinar el número óptimo de clústeres (</a:t>
            </a:r>
            <a:r>
              <a:rPr b="1" lang="en-US" sz="1100">
                <a:latin typeface="Arial"/>
                <a:ea typeface="Arial"/>
                <a:cs typeface="Arial"/>
                <a:sym typeface="Arial"/>
              </a:rPr>
              <a:t>k</a:t>
            </a:r>
            <a:r>
              <a:rPr lang="en-US" sz="1100">
                <a:latin typeface="Arial"/>
                <a:ea typeface="Arial"/>
                <a:cs typeface="Arial"/>
                <a:sym typeface="Arial"/>
              </a:rPr>
              <a:t>) donde agregar más clústeres deja de mejorar significativamente el agrupamiento.</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US" sz="1100">
                <a:latin typeface="Arial"/>
                <a:ea typeface="Arial"/>
                <a:cs typeface="Arial"/>
                <a:sym typeface="Arial"/>
              </a:rPr>
              <a:t>Cómo funciona:</a:t>
            </a:r>
            <a:endParaRPr b="1" sz="1100">
              <a:latin typeface="Arial"/>
              <a:ea typeface="Arial"/>
              <a:cs typeface="Arial"/>
              <a:sym typeface="Arial"/>
            </a:endParaRPr>
          </a:p>
          <a:p>
            <a:pPr indent="-293211" lvl="0" marL="457200" rtl="0" algn="l">
              <a:lnSpc>
                <a:spcPct val="115000"/>
              </a:lnSpc>
              <a:spcBef>
                <a:spcPts val="1200"/>
              </a:spcBef>
              <a:spcAft>
                <a:spcPts val="0"/>
              </a:spcAft>
              <a:buSzPct val="100000"/>
              <a:buChar char="●"/>
            </a:pPr>
            <a:r>
              <a:rPr lang="en-US" sz="1100">
                <a:latin typeface="Arial"/>
                <a:ea typeface="Arial"/>
                <a:cs typeface="Arial"/>
                <a:sym typeface="Arial"/>
              </a:rPr>
              <a:t>Ejecutar </a:t>
            </a:r>
            <a:r>
              <a:rPr b="1" lang="en-US" sz="1100">
                <a:latin typeface="Arial"/>
                <a:ea typeface="Arial"/>
                <a:cs typeface="Arial"/>
                <a:sym typeface="Arial"/>
              </a:rPr>
              <a:t>K-means</a:t>
            </a:r>
            <a:r>
              <a:rPr lang="en-US" sz="1100">
                <a:latin typeface="Arial"/>
                <a:ea typeface="Arial"/>
                <a:cs typeface="Arial"/>
                <a:sym typeface="Arial"/>
              </a:rPr>
              <a:t> con distintos valores de </a:t>
            </a:r>
            <a:r>
              <a:rPr i="1" lang="en-US" sz="1100">
                <a:latin typeface="Arial"/>
                <a:ea typeface="Arial"/>
                <a:cs typeface="Arial"/>
                <a:sym typeface="Arial"/>
              </a:rPr>
              <a:t>k</a:t>
            </a:r>
            <a:r>
              <a:rPr lang="en-US" sz="1100">
                <a:latin typeface="Arial"/>
                <a:ea typeface="Arial"/>
                <a:cs typeface="Arial"/>
                <a:sym typeface="Arial"/>
              </a:rPr>
              <a:t> (por ejemplo, 1 a 10).</a:t>
            </a:r>
            <a:br>
              <a:rPr lang="en-US" sz="1100">
                <a:latin typeface="Arial"/>
                <a:ea typeface="Arial"/>
                <a:cs typeface="Arial"/>
                <a:sym typeface="Arial"/>
              </a:rPr>
            </a:br>
            <a:endParaRPr sz="1100">
              <a:latin typeface="Arial"/>
              <a:ea typeface="Arial"/>
              <a:cs typeface="Arial"/>
              <a:sym typeface="Arial"/>
            </a:endParaRPr>
          </a:p>
          <a:p>
            <a:pPr indent="-293211" lvl="0" marL="457200" rtl="0" algn="l">
              <a:lnSpc>
                <a:spcPct val="115000"/>
              </a:lnSpc>
              <a:spcBef>
                <a:spcPts val="0"/>
              </a:spcBef>
              <a:spcAft>
                <a:spcPts val="0"/>
              </a:spcAft>
              <a:buSzPct val="100000"/>
              <a:buChar char="●"/>
            </a:pPr>
            <a:r>
              <a:rPr lang="en-US" sz="1100">
                <a:latin typeface="Arial"/>
                <a:ea typeface="Arial"/>
                <a:cs typeface="Arial"/>
                <a:sym typeface="Arial"/>
              </a:rPr>
              <a:t>Calcular la </a:t>
            </a:r>
            <a:r>
              <a:rPr b="1" lang="en-US" sz="1100">
                <a:latin typeface="Arial"/>
                <a:ea typeface="Arial"/>
                <a:cs typeface="Arial"/>
                <a:sym typeface="Arial"/>
              </a:rPr>
              <a:t>suma de los errores dentro del clúster (WCSS)</a:t>
            </a:r>
            <a:r>
              <a:rPr lang="en-US" sz="1100">
                <a:latin typeface="Arial"/>
                <a:ea typeface="Arial"/>
                <a:cs typeface="Arial"/>
                <a:sym typeface="Arial"/>
              </a:rPr>
              <a:t> para cada </a:t>
            </a:r>
            <a:r>
              <a:rPr i="1" lang="en-US" sz="1100">
                <a:latin typeface="Arial"/>
                <a:ea typeface="Arial"/>
                <a:cs typeface="Arial"/>
                <a:sym typeface="Arial"/>
              </a:rPr>
              <a:t>k</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93211" lvl="0" marL="457200" rtl="0" algn="l">
              <a:lnSpc>
                <a:spcPct val="115000"/>
              </a:lnSpc>
              <a:spcBef>
                <a:spcPts val="0"/>
              </a:spcBef>
              <a:spcAft>
                <a:spcPts val="0"/>
              </a:spcAft>
              <a:buSzPct val="100000"/>
              <a:buChar char="●"/>
            </a:pPr>
            <a:r>
              <a:rPr lang="en-US" sz="1100">
                <a:latin typeface="Arial"/>
                <a:ea typeface="Arial"/>
                <a:cs typeface="Arial"/>
                <a:sym typeface="Arial"/>
              </a:rPr>
              <a:t>A medida que </a:t>
            </a:r>
            <a:r>
              <a:rPr i="1" lang="en-US" sz="1100">
                <a:latin typeface="Arial"/>
                <a:ea typeface="Arial"/>
                <a:cs typeface="Arial"/>
                <a:sym typeface="Arial"/>
              </a:rPr>
              <a:t>k</a:t>
            </a:r>
            <a:r>
              <a:rPr lang="en-US" sz="1100">
                <a:latin typeface="Arial"/>
                <a:ea typeface="Arial"/>
                <a:cs typeface="Arial"/>
                <a:sym typeface="Arial"/>
              </a:rPr>
              <a:t> aumenta, el WCSS disminuye.</a:t>
            </a:r>
            <a:br>
              <a:rPr lang="en-US" sz="1100">
                <a:latin typeface="Arial"/>
                <a:ea typeface="Arial"/>
                <a:cs typeface="Arial"/>
                <a:sym typeface="Arial"/>
              </a:rPr>
            </a:br>
            <a:endParaRPr sz="1100">
              <a:latin typeface="Arial"/>
              <a:ea typeface="Arial"/>
              <a:cs typeface="Arial"/>
              <a:sym typeface="Arial"/>
            </a:endParaRPr>
          </a:p>
          <a:p>
            <a:pPr indent="-293211" lvl="0" marL="457200" rtl="0" algn="l">
              <a:lnSpc>
                <a:spcPct val="115000"/>
              </a:lnSpc>
              <a:spcBef>
                <a:spcPts val="0"/>
              </a:spcBef>
              <a:spcAft>
                <a:spcPts val="0"/>
              </a:spcAft>
              <a:buSzPct val="100000"/>
              <a:buChar char="●"/>
            </a:pPr>
            <a:r>
              <a:rPr lang="en-US" sz="1100">
                <a:latin typeface="Arial"/>
                <a:ea typeface="Arial"/>
                <a:cs typeface="Arial"/>
                <a:sym typeface="Arial"/>
              </a:rPr>
              <a:t>Identificar el punto donde la reducción deja de ser significativa → </a:t>
            </a:r>
            <a:r>
              <a:rPr b="1" lang="en-US" sz="1100">
                <a:latin typeface="Arial"/>
                <a:ea typeface="Arial"/>
                <a:cs typeface="Arial"/>
                <a:sym typeface="Arial"/>
              </a:rPr>
              <a:t>“el codo”</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93211" lvl="0" marL="457200" rtl="0" algn="l">
              <a:lnSpc>
                <a:spcPct val="115000"/>
              </a:lnSpc>
              <a:spcBef>
                <a:spcPts val="0"/>
              </a:spcBef>
              <a:spcAft>
                <a:spcPts val="0"/>
              </a:spcAft>
              <a:buSzPct val="100000"/>
              <a:buChar char="●"/>
            </a:pPr>
            <a:r>
              <a:rPr lang="en-US" sz="1100">
                <a:latin typeface="Arial"/>
                <a:ea typeface="Arial"/>
                <a:cs typeface="Arial"/>
                <a:sym typeface="Arial"/>
              </a:rPr>
              <a:t>Ese punto indica el </a:t>
            </a:r>
            <a:r>
              <a:rPr b="1" lang="en-US" sz="1100">
                <a:latin typeface="Arial"/>
                <a:ea typeface="Arial"/>
                <a:cs typeface="Arial"/>
                <a:sym typeface="Arial"/>
              </a:rPr>
              <a:t>número óptimo de clústeres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US" sz="1100">
                <a:latin typeface="Arial"/>
                <a:ea typeface="Arial"/>
                <a:cs typeface="Arial"/>
                <a:sym typeface="Arial"/>
              </a:rPr>
              <a:t>Interpretación:</a:t>
            </a:r>
            <a:br>
              <a:rPr b="1" lang="en-US" sz="1100">
                <a:latin typeface="Arial"/>
                <a:ea typeface="Arial"/>
                <a:cs typeface="Arial"/>
                <a:sym typeface="Arial"/>
              </a:rPr>
            </a:br>
            <a:r>
              <a:rPr lang="en-US" sz="1100">
                <a:latin typeface="Arial"/>
                <a:ea typeface="Arial"/>
                <a:cs typeface="Arial"/>
                <a:sym typeface="Arial"/>
              </a:rPr>
              <a:t> 📉 El “codo” representa el equilibrio entre </a:t>
            </a:r>
            <a:r>
              <a:rPr b="1" lang="en-US" sz="1100">
                <a:latin typeface="Arial"/>
                <a:ea typeface="Arial"/>
                <a:cs typeface="Arial"/>
                <a:sym typeface="Arial"/>
              </a:rPr>
              <a:t>cohesión interna</a:t>
            </a:r>
            <a:r>
              <a:rPr lang="en-US" sz="1100">
                <a:latin typeface="Arial"/>
                <a:ea typeface="Arial"/>
                <a:cs typeface="Arial"/>
                <a:sym typeface="Arial"/>
              </a:rPr>
              <a:t> y </a:t>
            </a:r>
            <a:r>
              <a:rPr b="1" lang="en-US" sz="1100">
                <a:latin typeface="Arial"/>
                <a:ea typeface="Arial"/>
                <a:cs typeface="Arial"/>
                <a:sym typeface="Arial"/>
              </a:rPr>
              <a:t>simplicidad del modelo</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Más clústeres no siempre implican mejor segmentación.</a:t>
            </a:r>
            <a:endParaRPr sz="1100">
              <a:latin typeface="Arial"/>
              <a:ea typeface="Arial"/>
              <a:cs typeface="Arial"/>
              <a:sym typeface="Arial"/>
            </a:endParaRPr>
          </a:p>
          <a:p>
            <a:pPr indent="0" lvl="0" marL="0" rtl="0" algn="l">
              <a:spcBef>
                <a:spcPts val="1200"/>
              </a:spcBef>
              <a:spcAft>
                <a:spcPts val="0"/>
              </a:spcAft>
              <a:buNone/>
            </a:pPr>
            <a:r>
              <a:t/>
            </a:r>
            <a:endParaRPr/>
          </a:p>
        </p:txBody>
      </p:sp>
      <p:pic>
        <p:nvPicPr>
          <p:cNvPr id="220" name="Google Shape;220;g39fe0fdc11e_0_33"/>
          <p:cNvPicPr preferRelativeResize="0"/>
          <p:nvPr/>
        </p:nvPicPr>
        <p:blipFill>
          <a:blip r:embed="rId3">
            <a:alphaModFix/>
          </a:blip>
          <a:stretch>
            <a:fillRect/>
          </a:stretch>
        </p:blipFill>
        <p:spPr>
          <a:xfrm>
            <a:off x="4497000" y="1600200"/>
            <a:ext cx="4189951" cy="284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9fe0fdc11e_0_5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26" name="Google Shape;226;g39fe0fdc11e_0_51"/>
          <p:cNvSpPr txBox="1"/>
          <p:nvPr>
            <p:ph idx="1" type="body"/>
          </p:nvPr>
        </p:nvSpPr>
        <p:spPr>
          <a:xfrm>
            <a:off x="457200" y="1600200"/>
            <a:ext cx="4114800" cy="4526100"/>
          </a:xfrm>
          <a:prstGeom prst="rect">
            <a:avLst/>
          </a:prstGeom>
        </p:spPr>
        <p:txBody>
          <a:bodyPr anchorCtr="0" anchor="t" bIns="45700" lIns="91425" spcFirstLastPara="1" rIns="91425" wrap="square" tIns="45700">
            <a:normAutofit fontScale="77500" lnSpcReduction="20000"/>
          </a:bodyPr>
          <a:lstStyle/>
          <a:p>
            <a:pPr indent="0" lvl="0" marL="0" rtl="0" algn="l">
              <a:lnSpc>
                <a:spcPct val="115000"/>
              </a:lnSpc>
              <a:spcBef>
                <a:spcPts val="1200"/>
              </a:spcBef>
              <a:spcAft>
                <a:spcPts val="0"/>
              </a:spcAft>
              <a:buClr>
                <a:schemeClr val="dk1"/>
              </a:buClr>
              <a:buSzPct val="100000"/>
              <a:buFont typeface="Arial"/>
              <a:buNone/>
            </a:pPr>
            <a:r>
              <a:rPr lang="en-US" sz="1100">
                <a:latin typeface="Arial"/>
                <a:ea typeface="Arial"/>
                <a:cs typeface="Arial"/>
                <a:sym typeface="Arial"/>
              </a:rPr>
              <a:t>Este método mide </a:t>
            </a:r>
            <a:r>
              <a:rPr b="1" lang="en-US" sz="1100">
                <a:latin typeface="Arial"/>
                <a:ea typeface="Arial"/>
                <a:cs typeface="Arial"/>
                <a:sym typeface="Arial"/>
              </a:rPr>
              <a:t>qué tan bien está separado un clúster de los demás</a:t>
            </a:r>
            <a:r>
              <a:rPr lang="en-US" sz="1100">
                <a:latin typeface="Arial"/>
                <a:ea typeface="Arial"/>
                <a:cs typeface="Arial"/>
                <a:sym typeface="Arial"/>
              </a:rPr>
              <a:t> y </a:t>
            </a:r>
            <a:r>
              <a:rPr b="1" lang="en-US" sz="1100">
                <a:latin typeface="Arial"/>
                <a:ea typeface="Arial"/>
                <a:cs typeface="Arial"/>
                <a:sym typeface="Arial"/>
              </a:rPr>
              <a:t>qué tan coherente es internamente</a:t>
            </a:r>
            <a:r>
              <a:rPr lang="en-US" sz="1100">
                <a:latin typeface="Arial"/>
                <a:ea typeface="Arial"/>
                <a:cs typeface="Arial"/>
                <a:sym typeface="Arial"/>
              </a:rPr>
              <a:t>. Es una medida más interpretativa de la calidad del agrupamiento.</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US" sz="1100">
                <a:latin typeface="Arial"/>
                <a:ea typeface="Arial"/>
                <a:cs typeface="Arial"/>
                <a:sym typeface="Arial"/>
              </a:rPr>
              <a:t>Cómo funciona:</a:t>
            </a:r>
            <a:endParaRPr b="1" sz="1100">
              <a:latin typeface="Arial"/>
              <a:ea typeface="Arial"/>
              <a:cs typeface="Arial"/>
              <a:sym typeface="Arial"/>
            </a:endParaRPr>
          </a:p>
          <a:p>
            <a:pPr indent="-282733" lvl="0" marL="457200" rtl="0" algn="l">
              <a:lnSpc>
                <a:spcPct val="115000"/>
              </a:lnSpc>
              <a:spcBef>
                <a:spcPts val="1200"/>
              </a:spcBef>
              <a:spcAft>
                <a:spcPts val="0"/>
              </a:spcAft>
              <a:buSzPct val="100000"/>
              <a:buAutoNum type="arabicPeriod"/>
            </a:pPr>
            <a:r>
              <a:rPr lang="en-US" sz="1100">
                <a:latin typeface="Arial"/>
                <a:ea typeface="Arial"/>
                <a:cs typeface="Arial"/>
                <a:sym typeface="Arial"/>
              </a:rPr>
              <a:t>Para cada punto, se calcula un </a:t>
            </a:r>
            <a:r>
              <a:rPr b="1" lang="en-US" sz="1100">
                <a:latin typeface="Arial"/>
                <a:ea typeface="Arial"/>
                <a:cs typeface="Arial"/>
                <a:sym typeface="Arial"/>
              </a:rPr>
              <a:t>índice de silueta (s)</a:t>
            </a:r>
            <a:r>
              <a:rPr lang="en-US" sz="1100">
                <a:latin typeface="Arial"/>
                <a:ea typeface="Arial"/>
                <a:cs typeface="Arial"/>
                <a:sym typeface="Arial"/>
              </a:rPr>
              <a:t> que mide lo siguiente:</a:t>
            </a:r>
            <a:br>
              <a:rPr lang="en-US" sz="1100">
                <a:latin typeface="Arial"/>
                <a:ea typeface="Arial"/>
                <a:cs typeface="Arial"/>
                <a:sym typeface="Arial"/>
              </a:rPr>
            </a:br>
            <a:endParaRPr sz="1100">
              <a:latin typeface="Arial"/>
              <a:ea typeface="Arial"/>
              <a:cs typeface="Arial"/>
              <a:sym typeface="Arial"/>
            </a:endParaRPr>
          </a:p>
          <a:p>
            <a:pPr indent="-282733" lvl="1" marL="914400" rtl="0" algn="l">
              <a:lnSpc>
                <a:spcPct val="115000"/>
              </a:lnSpc>
              <a:spcBef>
                <a:spcPts val="0"/>
              </a:spcBef>
              <a:spcAft>
                <a:spcPts val="0"/>
              </a:spcAft>
              <a:buSzPct val="100000"/>
              <a:buChar char="○"/>
            </a:pPr>
            <a:r>
              <a:rPr b="1" lang="en-US" sz="1100">
                <a:latin typeface="Arial"/>
                <a:ea typeface="Arial"/>
                <a:cs typeface="Arial"/>
                <a:sym typeface="Arial"/>
              </a:rPr>
              <a:t>a(i):</a:t>
            </a:r>
            <a:r>
              <a:rPr lang="en-US" sz="1100">
                <a:latin typeface="Arial"/>
                <a:ea typeface="Arial"/>
                <a:cs typeface="Arial"/>
                <a:sym typeface="Arial"/>
              </a:rPr>
              <a:t> la distancia promedio entre el punto y los demás puntos de su mismo clúster (cohesión).</a:t>
            </a:r>
            <a:br>
              <a:rPr lang="en-US" sz="1100">
                <a:latin typeface="Arial"/>
                <a:ea typeface="Arial"/>
                <a:cs typeface="Arial"/>
                <a:sym typeface="Arial"/>
              </a:rPr>
            </a:br>
            <a:endParaRPr sz="1100">
              <a:latin typeface="Arial"/>
              <a:ea typeface="Arial"/>
              <a:cs typeface="Arial"/>
              <a:sym typeface="Arial"/>
            </a:endParaRPr>
          </a:p>
          <a:p>
            <a:pPr indent="-282733" lvl="1" marL="914400" rtl="0" algn="l">
              <a:lnSpc>
                <a:spcPct val="115000"/>
              </a:lnSpc>
              <a:spcBef>
                <a:spcPts val="0"/>
              </a:spcBef>
              <a:spcAft>
                <a:spcPts val="0"/>
              </a:spcAft>
              <a:buSzPct val="100000"/>
              <a:buChar char="○"/>
            </a:pPr>
            <a:r>
              <a:rPr b="1" lang="en-US" sz="1100">
                <a:latin typeface="Arial"/>
                <a:ea typeface="Arial"/>
                <a:cs typeface="Arial"/>
                <a:sym typeface="Arial"/>
              </a:rPr>
              <a:t>b(i):</a:t>
            </a:r>
            <a:r>
              <a:rPr lang="en-US" sz="1100">
                <a:latin typeface="Arial"/>
                <a:ea typeface="Arial"/>
                <a:cs typeface="Arial"/>
                <a:sym typeface="Arial"/>
              </a:rPr>
              <a:t> la distancia promedio entre el punto y los puntos del clúster más cercano (separación).</a:t>
            </a:r>
            <a:br>
              <a:rPr lang="en-US" sz="1100">
                <a:latin typeface="Arial"/>
                <a:ea typeface="Arial"/>
                <a:cs typeface="Arial"/>
                <a:sym typeface="Arial"/>
              </a:rPr>
            </a:br>
            <a:endParaRPr sz="1100">
              <a:latin typeface="Arial"/>
              <a:ea typeface="Arial"/>
              <a:cs typeface="Arial"/>
              <a:sym typeface="Arial"/>
            </a:endParaRPr>
          </a:p>
          <a:p>
            <a:pPr indent="-282733" lvl="0" marL="457200" rtl="0" algn="l">
              <a:lnSpc>
                <a:spcPct val="115000"/>
              </a:lnSpc>
              <a:spcBef>
                <a:spcPts val="0"/>
              </a:spcBef>
              <a:spcAft>
                <a:spcPts val="0"/>
              </a:spcAft>
              <a:buSzPct val="100000"/>
              <a:buAutoNum type="arabicPeriod"/>
            </a:pPr>
            <a:r>
              <a:rPr lang="en-US" sz="1100">
                <a:latin typeface="Arial"/>
                <a:ea typeface="Arial"/>
                <a:cs typeface="Arial"/>
                <a:sym typeface="Arial"/>
              </a:rPr>
              <a:t>Luego se calcula el valor de silueta:</a:t>
            </a:r>
            <a:br>
              <a:rPr lang="en-US" sz="1100">
                <a:latin typeface="Arial"/>
                <a:ea typeface="Arial"/>
                <a:cs typeface="Arial"/>
                <a:sym typeface="Arial"/>
              </a:rPr>
            </a:br>
            <a:r>
              <a:rPr lang="en-US" sz="1100">
                <a:latin typeface="Arial"/>
                <a:ea typeface="Arial"/>
                <a:cs typeface="Arial"/>
                <a:sym typeface="Arial"/>
              </a:rPr>
              <a:t> s(i)=b(i)−a(i)max⁡(a(i),b(i))s(i) = \frac{b(i) - a(i)}{\max(a(i), b(i))}s(i)=max(a(i),b(i))b(i)−a(i)​</a:t>
            </a:r>
            <a:endParaRPr sz="1100">
              <a:latin typeface="Arial"/>
              <a:ea typeface="Arial"/>
              <a:cs typeface="Arial"/>
              <a:sym typeface="Arial"/>
            </a:endParaRPr>
          </a:p>
          <a:p>
            <a:pPr indent="-282733" lvl="1" marL="914400" rtl="0" algn="l">
              <a:lnSpc>
                <a:spcPct val="115000"/>
              </a:lnSpc>
              <a:spcBef>
                <a:spcPts val="0"/>
              </a:spcBef>
              <a:spcAft>
                <a:spcPts val="0"/>
              </a:spcAft>
              <a:buSzPct val="100000"/>
              <a:buChar char="○"/>
            </a:pPr>
            <a:r>
              <a:rPr lang="en-US" sz="1100">
                <a:latin typeface="Arial"/>
                <a:ea typeface="Arial"/>
                <a:cs typeface="Arial"/>
                <a:sym typeface="Arial"/>
              </a:rPr>
              <a:t>Si </a:t>
            </a:r>
            <a:r>
              <a:rPr b="1" lang="en-US" sz="1100">
                <a:latin typeface="Arial"/>
                <a:ea typeface="Arial"/>
                <a:cs typeface="Arial"/>
                <a:sym typeface="Arial"/>
              </a:rPr>
              <a:t>s(i)</a:t>
            </a:r>
            <a:r>
              <a:rPr lang="en-US" sz="1100">
                <a:latin typeface="Arial"/>
                <a:ea typeface="Arial"/>
                <a:cs typeface="Arial"/>
                <a:sym typeface="Arial"/>
              </a:rPr>
              <a:t> está cerca de </a:t>
            </a:r>
            <a:r>
              <a:rPr b="1" lang="en-US" sz="1100">
                <a:latin typeface="Arial"/>
                <a:ea typeface="Arial"/>
                <a:cs typeface="Arial"/>
                <a:sym typeface="Arial"/>
              </a:rPr>
              <a:t>1</a:t>
            </a:r>
            <a:r>
              <a:rPr lang="en-US" sz="1100">
                <a:latin typeface="Arial"/>
                <a:ea typeface="Arial"/>
                <a:cs typeface="Arial"/>
                <a:sym typeface="Arial"/>
              </a:rPr>
              <a:t>, el punto está bien agrupado.</a:t>
            </a:r>
            <a:br>
              <a:rPr lang="en-US" sz="1100">
                <a:latin typeface="Arial"/>
                <a:ea typeface="Arial"/>
                <a:cs typeface="Arial"/>
                <a:sym typeface="Arial"/>
              </a:rPr>
            </a:br>
            <a:endParaRPr sz="1100">
              <a:latin typeface="Arial"/>
              <a:ea typeface="Arial"/>
              <a:cs typeface="Arial"/>
              <a:sym typeface="Arial"/>
            </a:endParaRPr>
          </a:p>
          <a:p>
            <a:pPr indent="-282733" lvl="1" marL="914400" rtl="0" algn="l">
              <a:lnSpc>
                <a:spcPct val="115000"/>
              </a:lnSpc>
              <a:spcBef>
                <a:spcPts val="0"/>
              </a:spcBef>
              <a:spcAft>
                <a:spcPts val="0"/>
              </a:spcAft>
              <a:buSzPct val="100000"/>
              <a:buChar char="○"/>
            </a:pPr>
            <a:r>
              <a:rPr lang="en-US" sz="1100">
                <a:latin typeface="Arial"/>
                <a:ea typeface="Arial"/>
                <a:cs typeface="Arial"/>
                <a:sym typeface="Arial"/>
              </a:rPr>
              <a:t>Si está cerca de </a:t>
            </a:r>
            <a:r>
              <a:rPr b="1" lang="en-US" sz="1100">
                <a:latin typeface="Arial"/>
                <a:ea typeface="Arial"/>
                <a:cs typeface="Arial"/>
                <a:sym typeface="Arial"/>
              </a:rPr>
              <a:t>0</a:t>
            </a:r>
            <a:r>
              <a:rPr lang="en-US" sz="1100">
                <a:latin typeface="Arial"/>
                <a:ea typeface="Arial"/>
                <a:cs typeface="Arial"/>
                <a:sym typeface="Arial"/>
              </a:rPr>
              <a:t>, está en el borde entre dos clústeres.</a:t>
            </a:r>
            <a:br>
              <a:rPr lang="en-US" sz="1100">
                <a:latin typeface="Arial"/>
                <a:ea typeface="Arial"/>
                <a:cs typeface="Arial"/>
                <a:sym typeface="Arial"/>
              </a:rPr>
            </a:br>
            <a:endParaRPr sz="1100">
              <a:latin typeface="Arial"/>
              <a:ea typeface="Arial"/>
              <a:cs typeface="Arial"/>
              <a:sym typeface="Arial"/>
            </a:endParaRPr>
          </a:p>
          <a:p>
            <a:pPr indent="-282733" lvl="1" marL="914400" rtl="0" algn="l">
              <a:lnSpc>
                <a:spcPct val="115000"/>
              </a:lnSpc>
              <a:spcBef>
                <a:spcPts val="0"/>
              </a:spcBef>
              <a:spcAft>
                <a:spcPts val="0"/>
              </a:spcAft>
              <a:buSzPct val="100000"/>
              <a:buChar char="○"/>
            </a:pPr>
            <a:r>
              <a:rPr lang="en-US" sz="1100">
                <a:latin typeface="Arial"/>
                <a:ea typeface="Arial"/>
                <a:cs typeface="Arial"/>
                <a:sym typeface="Arial"/>
              </a:rPr>
              <a:t>Si es negativo, probablemente está mal asignado.</a:t>
            </a:r>
            <a:br>
              <a:rPr lang="en-US" sz="1100">
                <a:latin typeface="Arial"/>
                <a:ea typeface="Arial"/>
                <a:cs typeface="Arial"/>
                <a:sym typeface="Arial"/>
              </a:rPr>
            </a:br>
            <a:endParaRPr sz="1100">
              <a:latin typeface="Arial"/>
              <a:ea typeface="Arial"/>
              <a:cs typeface="Arial"/>
              <a:sym typeface="Arial"/>
            </a:endParaRPr>
          </a:p>
          <a:p>
            <a:pPr indent="-282733" lvl="0" marL="457200" rtl="0" algn="l">
              <a:lnSpc>
                <a:spcPct val="115000"/>
              </a:lnSpc>
              <a:spcBef>
                <a:spcPts val="0"/>
              </a:spcBef>
              <a:spcAft>
                <a:spcPts val="0"/>
              </a:spcAft>
              <a:buSzPct val="100000"/>
              <a:buAutoNum type="arabicPeriod"/>
            </a:pPr>
            <a:r>
              <a:rPr lang="en-US" sz="1100">
                <a:latin typeface="Arial"/>
                <a:ea typeface="Arial"/>
                <a:cs typeface="Arial"/>
                <a:sym typeface="Arial"/>
              </a:rPr>
              <a:t>Se calcula el </a:t>
            </a:r>
            <a:r>
              <a:rPr b="1" lang="en-US" sz="1100">
                <a:latin typeface="Arial"/>
                <a:ea typeface="Arial"/>
                <a:cs typeface="Arial"/>
                <a:sym typeface="Arial"/>
              </a:rPr>
              <a:t>promedio de los valores de silueta</a:t>
            </a:r>
            <a:r>
              <a:rPr lang="en-US" sz="1100">
                <a:latin typeface="Arial"/>
                <a:ea typeface="Arial"/>
                <a:cs typeface="Arial"/>
                <a:sym typeface="Arial"/>
              </a:rPr>
              <a:t> de todos los puntos para cada valor de k.</a:t>
            </a:r>
            <a:br>
              <a:rPr lang="en-US" sz="1100">
                <a:latin typeface="Arial"/>
                <a:ea typeface="Arial"/>
                <a:cs typeface="Arial"/>
                <a:sym typeface="Arial"/>
              </a:rPr>
            </a:br>
            <a:endParaRPr sz="1100">
              <a:latin typeface="Arial"/>
              <a:ea typeface="Arial"/>
              <a:cs typeface="Arial"/>
              <a:sym typeface="Arial"/>
            </a:endParaRPr>
          </a:p>
          <a:p>
            <a:pPr indent="-282733" lvl="0" marL="457200" rtl="0" algn="l">
              <a:lnSpc>
                <a:spcPct val="115000"/>
              </a:lnSpc>
              <a:spcBef>
                <a:spcPts val="0"/>
              </a:spcBef>
              <a:spcAft>
                <a:spcPts val="0"/>
              </a:spcAft>
              <a:buSzPct val="100000"/>
              <a:buAutoNum type="arabicPeriod"/>
            </a:pPr>
            <a:r>
              <a:rPr lang="en-US" sz="1100">
                <a:latin typeface="Arial"/>
                <a:ea typeface="Arial"/>
                <a:cs typeface="Arial"/>
                <a:sym typeface="Arial"/>
              </a:rPr>
              <a:t>El </a:t>
            </a:r>
            <a:r>
              <a:rPr b="1" lang="en-US" sz="1100">
                <a:latin typeface="Arial"/>
                <a:ea typeface="Arial"/>
                <a:cs typeface="Arial"/>
                <a:sym typeface="Arial"/>
              </a:rPr>
              <a:t>k óptimo</a:t>
            </a:r>
            <a:r>
              <a:rPr lang="en-US" sz="1100">
                <a:latin typeface="Arial"/>
                <a:ea typeface="Arial"/>
                <a:cs typeface="Arial"/>
                <a:sym typeface="Arial"/>
              </a:rPr>
              <a:t> es aquel que </a:t>
            </a:r>
            <a:r>
              <a:rPr b="1" lang="en-US" sz="1100">
                <a:latin typeface="Arial"/>
                <a:ea typeface="Arial"/>
                <a:cs typeface="Arial"/>
                <a:sym typeface="Arial"/>
              </a:rPr>
              <a:t>maximiza el valor promedio de silueta</a:t>
            </a:r>
            <a:r>
              <a:rPr lang="en-US" sz="1100">
                <a:latin typeface="Arial"/>
                <a:ea typeface="Arial"/>
                <a:cs typeface="Arial"/>
                <a:sym typeface="Arial"/>
              </a:rPr>
              <a:t>, indicando que los clústeres son compactos y bien separados.</a:t>
            </a:r>
            <a:endParaRPr sz="1100">
              <a:latin typeface="Arial"/>
              <a:ea typeface="Arial"/>
              <a:cs typeface="Arial"/>
              <a:sym typeface="Arial"/>
            </a:endParaRPr>
          </a:p>
          <a:p>
            <a:pPr indent="0" lvl="0" marL="0" rtl="0" algn="l">
              <a:spcBef>
                <a:spcPts val="1200"/>
              </a:spcBef>
              <a:spcAft>
                <a:spcPts val="0"/>
              </a:spcAft>
              <a:buNone/>
            </a:pPr>
            <a:r>
              <a:t/>
            </a:r>
            <a:endParaRPr/>
          </a:p>
        </p:txBody>
      </p:sp>
      <p:pic>
        <p:nvPicPr>
          <p:cNvPr id="227" name="Google Shape;227;g39fe0fdc11e_0_51"/>
          <p:cNvPicPr preferRelativeResize="0"/>
          <p:nvPr/>
        </p:nvPicPr>
        <p:blipFill>
          <a:blip r:embed="rId3">
            <a:alphaModFix/>
          </a:blip>
          <a:stretch>
            <a:fillRect/>
          </a:stretch>
        </p:blipFill>
        <p:spPr>
          <a:xfrm>
            <a:off x="4877995" y="1600200"/>
            <a:ext cx="3611725" cy="29023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Visualización de resultados</a:t>
            </a:r>
            <a:endParaRPr/>
          </a:p>
        </p:txBody>
      </p:sp>
      <p:sp>
        <p:nvSpPr>
          <p:cNvPr id="233" name="Google Shape;233;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Representación en mapas 2D o 3D con PCA o t-SNE.</a:t>
            </a:r>
            <a:endParaRPr/>
          </a:p>
          <a:p>
            <a:pPr indent="-342900" lvl="0" marL="342900" rtl="0" algn="l">
              <a:spcBef>
                <a:spcPts val="1360"/>
              </a:spcBef>
              <a:spcAft>
                <a:spcPts val="0"/>
              </a:spcAft>
              <a:buClr>
                <a:schemeClr val="dk1"/>
              </a:buClr>
              <a:buSzPts val="1800"/>
              <a:buChar char="•"/>
            </a:pPr>
            <a:r>
              <a:rPr lang="en-US" sz="1800"/>
              <a:t>Cada punto es un artículo, los colores representan temas.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39fe0fdc11e_0_57"/>
          <p:cNvPicPr preferRelativeResize="0"/>
          <p:nvPr/>
        </p:nvPicPr>
        <p:blipFill>
          <a:blip r:embed="rId3">
            <a:alphaModFix/>
          </a:blip>
          <a:stretch>
            <a:fillRect/>
          </a:stretch>
        </p:blipFill>
        <p:spPr>
          <a:xfrm>
            <a:off x="177488" y="949888"/>
            <a:ext cx="8789025" cy="495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39fe0fdc11e_0_63"/>
          <p:cNvPicPr preferRelativeResize="0"/>
          <p:nvPr/>
        </p:nvPicPr>
        <p:blipFill>
          <a:blip r:embed="rId3">
            <a:alphaModFix/>
          </a:blip>
          <a:stretch>
            <a:fillRect/>
          </a:stretch>
        </p:blipFill>
        <p:spPr>
          <a:xfrm>
            <a:off x="152400" y="315250"/>
            <a:ext cx="8839202" cy="2989730"/>
          </a:xfrm>
          <a:prstGeom prst="rect">
            <a:avLst/>
          </a:prstGeom>
          <a:noFill/>
          <a:ln>
            <a:noFill/>
          </a:ln>
        </p:spPr>
      </p:pic>
      <p:pic>
        <p:nvPicPr>
          <p:cNvPr id="244" name="Google Shape;244;g39fe0fdc11e_0_63"/>
          <p:cNvPicPr preferRelativeResize="0"/>
          <p:nvPr/>
        </p:nvPicPr>
        <p:blipFill>
          <a:blip r:embed="rId4">
            <a:alphaModFix/>
          </a:blip>
          <a:stretch>
            <a:fillRect/>
          </a:stretch>
        </p:blipFill>
        <p:spPr>
          <a:xfrm>
            <a:off x="999275" y="2861400"/>
            <a:ext cx="2009775" cy="3924300"/>
          </a:xfrm>
          <a:prstGeom prst="rect">
            <a:avLst/>
          </a:prstGeom>
          <a:noFill/>
          <a:ln>
            <a:noFill/>
          </a:ln>
        </p:spPr>
      </p:pic>
      <p:pic>
        <p:nvPicPr>
          <p:cNvPr id="245" name="Google Shape;245;g39fe0fdc11e_0_63"/>
          <p:cNvPicPr preferRelativeResize="0"/>
          <p:nvPr/>
        </p:nvPicPr>
        <p:blipFill>
          <a:blip r:embed="rId5">
            <a:alphaModFix/>
          </a:blip>
          <a:stretch>
            <a:fillRect/>
          </a:stretch>
        </p:blipFill>
        <p:spPr>
          <a:xfrm>
            <a:off x="3837850" y="3304980"/>
            <a:ext cx="4403836" cy="32482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Autoetiquetado de temas</a:t>
            </a:r>
            <a:endParaRPr/>
          </a:p>
        </p:txBody>
      </p:sp>
      <p:sp>
        <p:nvSpPr>
          <p:cNvPr id="251" name="Google Shape;2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lang="en-US" sz="1800"/>
              <a:t>La IA asigna etiquetas a los clusters automáticamente según las palabras más representativas.</a:t>
            </a:r>
            <a:endParaRPr/>
          </a:p>
        </p:txBody>
      </p:sp>
      <p:pic>
        <p:nvPicPr>
          <p:cNvPr id="252" name="Google Shape;252;p10"/>
          <p:cNvPicPr preferRelativeResize="0"/>
          <p:nvPr/>
        </p:nvPicPr>
        <p:blipFill>
          <a:blip r:embed="rId3">
            <a:alphaModFix/>
          </a:blip>
          <a:stretch>
            <a:fillRect/>
          </a:stretch>
        </p:blipFill>
        <p:spPr>
          <a:xfrm>
            <a:off x="0" y="2226829"/>
            <a:ext cx="9143999" cy="439174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3a01131293c_0_5"/>
          <p:cNvPicPr preferRelativeResize="0"/>
          <p:nvPr/>
        </p:nvPicPr>
        <p:blipFill>
          <a:blip r:embed="rId3">
            <a:alphaModFix/>
          </a:blip>
          <a:stretch>
            <a:fillRect/>
          </a:stretch>
        </p:blipFill>
        <p:spPr>
          <a:xfrm>
            <a:off x="152400" y="152400"/>
            <a:ext cx="4330150" cy="2177450"/>
          </a:xfrm>
          <a:prstGeom prst="rect">
            <a:avLst/>
          </a:prstGeom>
          <a:noFill/>
          <a:ln>
            <a:noFill/>
          </a:ln>
        </p:spPr>
      </p:pic>
      <p:pic>
        <p:nvPicPr>
          <p:cNvPr id="258" name="Google Shape;258;g3a01131293c_0_5"/>
          <p:cNvPicPr preferRelativeResize="0"/>
          <p:nvPr/>
        </p:nvPicPr>
        <p:blipFill>
          <a:blip r:embed="rId4">
            <a:alphaModFix/>
          </a:blip>
          <a:stretch>
            <a:fillRect/>
          </a:stretch>
        </p:blipFill>
        <p:spPr>
          <a:xfrm>
            <a:off x="152400" y="2482250"/>
            <a:ext cx="4330151" cy="2147015"/>
          </a:xfrm>
          <a:prstGeom prst="rect">
            <a:avLst/>
          </a:prstGeom>
          <a:noFill/>
          <a:ln>
            <a:noFill/>
          </a:ln>
        </p:spPr>
      </p:pic>
      <p:pic>
        <p:nvPicPr>
          <p:cNvPr id="259" name="Google Shape;259;g3a01131293c_0_5"/>
          <p:cNvPicPr preferRelativeResize="0"/>
          <p:nvPr/>
        </p:nvPicPr>
        <p:blipFill>
          <a:blip r:embed="rId5">
            <a:alphaModFix/>
          </a:blip>
          <a:stretch>
            <a:fillRect/>
          </a:stretch>
        </p:blipFill>
        <p:spPr>
          <a:xfrm>
            <a:off x="139150" y="4629275"/>
            <a:ext cx="4356649" cy="2170181"/>
          </a:xfrm>
          <a:prstGeom prst="rect">
            <a:avLst/>
          </a:prstGeom>
          <a:noFill/>
          <a:ln>
            <a:noFill/>
          </a:ln>
        </p:spPr>
      </p:pic>
      <p:pic>
        <p:nvPicPr>
          <p:cNvPr id="260" name="Google Shape;260;g3a01131293c_0_5"/>
          <p:cNvPicPr preferRelativeResize="0"/>
          <p:nvPr/>
        </p:nvPicPr>
        <p:blipFill>
          <a:blip r:embed="rId6">
            <a:alphaModFix/>
          </a:blip>
          <a:stretch>
            <a:fillRect/>
          </a:stretch>
        </p:blipFill>
        <p:spPr>
          <a:xfrm>
            <a:off x="4634950" y="152400"/>
            <a:ext cx="4356650" cy="2110872"/>
          </a:xfrm>
          <a:prstGeom prst="rect">
            <a:avLst/>
          </a:prstGeom>
          <a:noFill/>
          <a:ln>
            <a:noFill/>
          </a:ln>
        </p:spPr>
      </p:pic>
      <p:pic>
        <p:nvPicPr>
          <p:cNvPr id="261" name="Google Shape;261;g3a01131293c_0_5"/>
          <p:cNvPicPr preferRelativeResize="0"/>
          <p:nvPr/>
        </p:nvPicPr>
        <p:blipFill>
          <a:blip r:embed="rId7">
            <a:alphaModFix/>
          </a:blip>
          <a:stretch>
            <a:fillRect/>
          </a:stretch>
        </p:blipFill>
        <p:spPr>
          <a:xfrm>
            <a:off x="4634950" y="2415672"/>
            <a:ext cx="4301303" cy="2061203"/>
          </a:xfrm>
          <a:prstGeom prst="rect">
            <a:avLst/>
          </a:prstGeom>
          <a:noFill/>
          <a:ln>
            <a:noFill/>
          </a:ln>
        </p:spPr>
      </p:pic>
      <p:pic>
        <p:nvPicPr>
          <p:cNvPr id="262" name="Google Shape;262;g3a01131293c_0_5"/>
          <p:cNvPicPr preferRelativeResize="0"/>
          <p:nvPr/>
        </p:nvPicPr>
        <p:blipFill>
          <a:blip r:embed="rId8">
            <a:alphaModFix/>
          </a:blip>
          <a:stretch>
            <a:fillRect/>
          </a:stretch>
        </p:blipFill>
        <p:spPr>
          <a:xfrm>
            <a:off x="4648200" y="4629275"/>
            <a:ext cx="4288737" cy="2076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39fe0fdc11e_0_69"/>
          <p:cNvPicPr preferRelativeResize="0"/>
          <p:nvPr/>
        </p:nvPicPr>
        <p:blipFill>
          <a:blip r:embed="rId3">
            <a:alphaModFix/>
          </a:blip>
          <a:stretch>
            <a:fillRect/>
          </a:stretch>
        </p:blipFill>
        <p:spPr>
          <a:xfrm>
            <a:off x="340300" y="503125"/>
            <a:ext cx="4350150" cy="2109875"/>
          </a:xfrm>
          <a:prstGeom prst="rect">
            <a:avLst/>
          </a:prstGeom>
          <a:noFill/>
          <a:ln>
            <a:noFill/>
          </a:ln>
        </p:spPr>
      </p:pic>
      <p:pic>
        <p:nvPicPr>
          <p:cNvPr id="268" name="Google Shape;268;g39fe0fdc11e_0_69"/>
          <p:cNvPicPr preferRelativeResize="0"/>
          <p:nvPr/>
        </p:nvPicPr>
        <p:blipFill>
          <a:blip r:embed="rId4">
            <a:alphaModFix/>
          </a:blip>
          <a:stretch>
            <a:fillRect/>
          </a:stretch>
        </p:blipFill>
        <p:spPr>
          <a:xfrm>
            <a:off x="399525" y="2945700"/>
            <a:ext cx="4231699" cy="2109880"/>
          </a:xfrm>
          <a:prstGeom prst="rect">
            <a:avLst/>
          </a:prstGeom>
          <a:noFill/>
          <a:ln>
            <a:noFill/>
          </a:ln>
        </p:spPr>
      </p:pic>
      <p:pic>
        <p:nvPicPr>
          <p:cNvPr id="269" name="Google Shape;269;g39fe0fdc11e_0_69"/>
          <p:cNvPicPr preferRelativeResize="0"/>
          <p:nvPr/>
        </p:nvPicPr>
        <p:blipFill>
          <a:blip r:embed="rId5">
            <a:alphaModFix/>
          </a:blip>
          <a:stretch>
            <a:fillRect/>
          </a:stretch>
        </p:blipFill>
        <p:spPr>
          <a:xfrm>
            <a:off x="4690449" y="503125"/>
            <a:ext cx="4267200" cy="1979157"/>
          </a:xfrm>
          <a:prstGeom prst="rect">
            <a:avLst/>
          </a:prstGeom>
          <a:noFill/>
          <a:ln>
            <a:noFill/>
          </a:ln>
        </p:spPr>
      </p:pic>
      <p:pic>
        <p:nvPicPr>
          <p:cNvPr id="270" name="Google Shape;270;g39fe0fdc11e_0_69"/>
          <p:cNvPicPr preferRelativeResize="0"/>
          <p:nvPr/>
        </p:nvPicPr>
        <p:blipFill>
          <a:blip r:embed="rId6">
            <a:alphaModFix/>
          </a:blip>
          <a:stretch>
            <a:fillRect/>
          </a:stretch>
        </p:blipFill>
        <p:spPr>
          <a:xfrm>
            <a:off x="4720062" y="2975913"/>
            <a:ext cx="4207977" cy="20494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9fe0fdc11e_0_10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GILBERTO OBJIO SUBERO</a:t>
            </a:r>
            <a:endParaRPr/>
          </a:p>
        </p:txBody>
      </p:sp>
      <p:sp>
        <p:nvSpPr>
          <p:cNvPr id="102" name="Google Shape;102;g39fe0fdc11e_0_102"/>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2000">
                <a:latin typeface="Arial"/>
                <a:ea typeface="Arial"/>
                <a:cs typeface="Arial"/>
                <a:sym typeface="Arial"/>
              </a:rPr>
              <a:t>Abogado | Investigador en IA aplicada | Fundador de GPTLEGAL y 424 IA LABS DOM</a:t>
            </a:r>
            <a:endParaRPr b="1" sz="20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sz="2000">
                <a:latin typeface="Arial"/>
                <a:ea typeface="Arial"/>
                <a:cs typeface="Arial"/>
                <a:sym typeface="Arial"/>
              </a:rPr>
              <a:t>Pionero en la aplicación de inteligencia artificial al ámbito jurídico y médico en República Dominicana. Fundador de </a:t>
            </a:r>
            <a:r>
              <a:rPr b="1" lang="en-US" sz="2000">
                <a:latin typeface="Arial"/>
                <a:ea typeface="Arial"/>
                <a:cs typeface="Arial"/>
                <a:sym typeface="Arial"/>
              </a:rPr>
              <a:t>GPTLEGAL</a:t>
            </a:r>
            <a:r>
              <a:rPr lang="en-US" sz="2000">
                <a:latin typeface="Arial"/>
                <a:ea typeface="Arial"/>
                <a:cs typeface="Arial"/>
                <a:sym typeface="Arial"/>
              </a:rPr>
              <a:t>, la primera plataforma de IA legal del país, y </a:t>
            </a:r>
            <a:r>
              <a:rPr b="1" lang="en-US" sz="2000">
                <a:latin typeface="Arial"/>
                <a:ea typeface="Arial"/>
                <a:cs typeface="Arial"/>
                <a:sym typeface="Arial"/>
              </a:rPr>
              <a:t>CEO 424 IA LABS DOM</a:t>
            </a:r>
            <a:r>
              <a:rPr lang="en-US" sz="2000">
                <a:latin typeface="Arial"/>
                <a:ea typeface="Arial"/>
                <a:cs typeface="Arial"/>
                <a:sym typeface="Arial"/>
              </a:rPr>
              <a:t>, laboratorio dedicado al desarrollo de modelos de IA especializados en español. Actualmente cursa un </a:t>
            </a:r>
            <a:r>
              <a:rPr b="1" lang="en-US" sz="2000">
                <a:latin typeface="Arial"/>
                <a:ea typeface="Arial"/>
                <a:cs typeface="Arial"/>
                <a:sym typeface="Arial"/>
              </a:rPr>
              <a:t>Doctorado en Inteligencia Artificial Aplicada</a:t>
            </a:r>
            <a:r>
              <a:rPr lang="en-US" sz="2000">
                <a:latin typeface="Arial"/>
                <a:ea typeface="Arial"/>
                <a:cs typeface="Arial"/>
                <a:sym typeface="Arial"/>
              </a:rPr>
              <a:t>, enfocando su investigación en el uso ético, predictivo y responsable de la IA en entornos clínicos y legales.</a:t>
            </a:r>
            <a:endParaRPr sz="4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Análisis temporal</a:t>
            </a:r>
            <a:endParaRPr/>
          </a:p>
        </p:txBody>
      </p:sp>
      <p:sp>
        <p:nvSpPr>
          <p:cNvPr id="276" name="Google Shape;276;p12"/>
          <p:cNvSpPr txBox="1"/>
          <p:nvPr>
            <p:ph idx="1" type="body"/>
          </p:nvPr>
        </p:nvSpPr>
        <p:spPr>
          <a:xfrm>
            <a:off x="457200" y="1600200"/>
            <a:ext cx="1985400" cy="4526100"/>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Identificación de tendencias por año.</a:t>
            </a:r>
            <a:endParaRPr/>
          </a:p>
          <a:p>
            <a:pPr indent="-342900" lvl="0" marL="342900" rtl="0" algn="l">
              <a:spcBef>
                <a:spcPts val="1360"/>
              </a:spcBef>
              <a:spcAft>
                <a:spcPts val="0"/>
              </a:spcAft>
              <a:buClr>
                <a:schemeClr val="dk1"/>
              </a:buClr>
              <a:buSzPts val="1800"/>
              <a:buChar char="•"/>
            </a:pPr>
            <a:r>
              <a:rPr lang="en-US" sz="1800"/>
              <a:t>Permite anticipar áreas emergentes de investigación clínica.</a:t>
            </a:r>
            <a:endParaRPr/>
          </a:p>
        </p:txBody>
      </p:sp>
      <p:pic>
        <p:nvPicPr>
          <p:cNvPr id="277" name="Google Shape;277;p12"/>
          <p:cNvPicPr preferRelativeResize="0"/>
          <p:nvPr/>
        </p:nvPicPr>
        <p:blipFill>
          <a:blip r:embed="rId3">
            <a:alphaModFix/>
          </a:blip>
          <a:stretch>
            <a:fillRect/>
          </a:stretch>
        </p:blipFill>
        <p:spPr>
          <a:xfrm>
            <a:off x="2341325" y="1600203"/>
            <a:ext cx="6408100" cy="42931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39fe0fdc11e_0_75"/>
          <p:cNvPicPr preferRelativeResize="0"/>
          <p:nvPr/>
        </p:nvPicPr>
        <p:blipFill>
          <a:blip r:embed="rId3">
            <a:alphaModFix/>
          </a:blip>
          <a:stretch>
            <a:fillRect/>
          </a:stretch>
        </p:blipFill>
        <p:spPr>
          <a:xfrm>
            <a:off x="790575" y="338138"/>
            <a:ext cx="7562850" cy="618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9fe0fdc11e_0_9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resumen de hallazgos </a:t>
            </a:r>
            <a:endParaRPr/>
          </a:p>
        </p:txBody>
      </p:sp>
      <p:sp>
        <p:nvSpPr>
          <p:cNvPr id="288" name="Google Shape;288;g39fe0fdc11e_0_9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32500" lnSpcReduction="20000"/>
          </a:bodyPr>
          <a:lstStyle/>
          <a:p>
            <a:pPr indent="0" lvl="0" marL="0" rtl="0" algn="l">
              <a:lnSpc>
                <a:spcPct val="115000"/>
              </a:lnSpc>
              <a:spcBef>
                <a:spcPts val="1800"/>
              </a:spcBef>
              <a:spcAft>
                <a:spcPts val="0"/>
              </a:spcAft>
              <a:buClr>
                <a:schemeClr val="dk1"/>
              </a:buClr>
              <a:buSzPts val="358"/>
              <a:buFont typeface="Arial"/>
              <a:buNone/>
            </a:pPr>
            <a:r>
              <a:rPr b="1" lang="en-US" sz="4527">
                <a:latin typeface="Arial"/>
                <a:ea typeface="Arial"/>
                <a:cs typeface="Arial"/>
                <a:sym typeface="Arial"/>
              </a:rPr>
              <a:t>Análisis de la Evolución Temporal de los Clústeres Individuales (2023–2025)</a:t>
            </a:r>
            <a:endParaRPr b="1" sz="4527">
              <a:latin typeface="Arial"/>
              <a:ea typeface="Arial"/>
              <a:cs typeface="Arial"/>
              <a:sym typeface="Arial"/>
            </a:endParaRPr>
          </a:p>
          <a:p>
            <a:pPr indent="0" lvl="0" marL="0" rtl="0" algn="l">
              <a:lnSpc>
                <a:spcPct val="115000"/>
              </a:lnSpc>
              <a:spcBef>
                <a:spcPts val="1200"/>
              </a:spcBef>
              <a:spcAft>
                <a:spcPts val="0"/>
              </a:spcAft>
              <a:buClr>
                <a:schemeClr val="dk1"/>
              </a:buClr>
              <a:buSzPct val="28005"/>
              <a:buFont typeface="Arial"/>
              <a:buNone/>
            </a:pPr>
            <a:r>
              <a:rPr lang="en-US" sz="3927">
                <a:latin typeface="Arial"/>
                <a:ea typeface="Arial"/>
                <a:cs typeface="Arial"/>
                <a:sym typeface="Arial"/>
              </a:rPr>
              <a:t>Analizar la distribución temporal de cada clúster de manera individual proporciona información sobre la evolución del enfoque dentro de áreas específicas de investigación clínica con IA:</a:t>
            </a:r>
            <a:endParaRPr sz="3927">
              <a:latin typeface="Arial"/>
              <a:ea typeface="Arial"/>
              <a:cs typeface="Arial"/>
              <a:sym typeface="Arial"/>
            </a:endParaRPr>
          </a:p>
          <a:p>
            <a:pPr indent="-309659" lvl="0" marL="457200" rtl="0" algn="l">
              <a:lnSpc>
                <a:spcPct val="115000"/>
              </a:lnSpc>
              <a:spcBef>
                <a:spcPts val="1200"/>
              </a:spcBef>
              <a:spcAft>
                <a:spcPts val="0"/>
              </a:spcAft>
              <a:buSzPct val="100000"/>
              <a:buChar char="●"/>
            </a:pPr>
            <a:r>
              <a:rPr b="1" lang="en-US" sz="3927">
                <a:latin typeface="Arial"/>
                <a:ea typeface="Arial"/>
                <a:cs typeface="Arial"/>
                <a:sym typeface="Arial"/>
              </a:rPr>
              <a:t>Clúster 0 (Salud, Sanidad, Tecnología, Medicina, Seguridad, Inteligencia, Clínica, Sistema, Blockchain, Integración, Cuidado, Artificial, Gestión, Aplicación):</a:t>
            </a:r>
            <a:r>
              <a:rPr lang="en-US" sz="3927">
                <a:latin typeface="Arial"/>
                <a:ea typeface="Arial"/>
                <a:cs typeface="Arial"/>
                <a:sym typeface="Arial"/>
              </a:rPr>
              <a:t> Este clúster muestra una tendencia generalmente creciente en la proporción de publicaciones de 2023 a 2025. Esto sugiere un énfasis cada vez mayor en la integración amplia de la IA en los sistemas de salud, incluyendo investigaciones sobre infraestructura tecnológica, seguridad y gestión de la IA en entornos clínicos.</a:t>
            </a:r>
            <a:br>
              <a:rPr lang="en-US" sz="3927">
                <a:latin typeface="Arial"/>
                <a:ea typeface="Arial"/>
                <a:cs typeface="Arial"/>
                <a:sym typeface="Arial"/>
              </a:rPr>
            </a:br>
            <a:endParaRPr sz="3927">
              <a:latin typeface="Arial"/>
              <a:ea typeface="Arial"/>
              <a:cs typeface="Arial"/>
              <a:sym typeface="Arial"/>
            </a:endParaRPr>
          </a:p>
          <a:p>
            <a:pPr indent="-309659" lvl="0" marL="457200" rtl="0" algn="l">
              <a:lnSpc>
                <a:spcPct val="115000"/>
              </a:lnSpc>
              <a:spcBef>
                <a:spcPts val="0"/>
              </a:spcBef>
              <a:spcAft>
                <a:spcPts val="0"/>
              </a:spcAft>
              <a:buSzPct val="100000"/>
              <a:buChar char="●"/>
            </a:pPr>
            <a:r>
              <a:rPr b="1" lang="en-US" sz="3927">
                <a:latin typeface="Arial"/>
                <a:ea typeface="Arial"/>
                <a:cs typeface="Arial"/>
                <a:sym typeface="Arial"/>
              </a:rPr>
              <a:t>Clúster 1 (Predicción, Modelo, Radiómica, Validación, Riesgo, AUC, Características, Aprendizaje Automático, Rendimiento, Externo, Desarrollo, Conjunto):</a:t>
            </a:r>
            <a:r>
              <a:rPr lang="en-US" sz="3927">
                <a:latin typeface="Arial"/>
                <a:ea typeface="Arial"/>
                <a:cs typeface="Arial"/>
                <a:sym typeface="Arial"/>
              </a:rPr>
              <a:t> La proporción de artículos en este clúster, enfocado en modelado predictivo y evaluación de riesgos, parece mantenerse relativamente estable o mostrar un ligero aumento con los años. Esto indica un interés sostenido en el desarrollo y validación de modelos de IA para predicción clínica.</a:t>
            </a:r>
            <a:br>
              <a:rPr lang="en-US" sz="3927">
                <a:latin typeface="Arial"/>
                <a:ea typeface="Arial"/>
                <a:cs typeface="Arial"/>
                <a:sym typeface="Arial"/>
              </a:rPr>
            </a:br>
            <a:endParaRPr sz="3927">
              <a:latin typeface="Arial"/>
              <a:ea typeface="Arial"/>
              <a:cs typeface="Arial"/>
              <a:sym typeface="Arial"/>
            </a:endParaRPr>
          </a:p>
          <a:p>
            <a:pPr indent="-309659" lvl="0" marL="457200" rtl="0" algn="l">
              <a:lnSpc>
                <a:spcPct val="115000"/>
              </a:lnSpc>
              <a:spcBef>
                <a:spcPts val="0"/>
              </a:spcBef>
              <a:spcAft>
                <a:spcPts val="0"/>
              </a:spcAft>
              <a:buSzPct val="100000"/>
              <a:buChar char="●"/>
            </a:pPr>
            <a:r>
              <a:rPr b="1" lang="en-US" sz="3927">
                <a:latin typeface="Arial"/>
                <a:ea typeface="Arial"/>
                <a:cs typeface="Arial"/>
                <a:sym typeface="Arial"/>
              </a:rPr>
              <a:t>Clúster 2 (Fármaco, Descubrimiento, Desarrollo, Farmacéutico, Clínico, Objetivo, Predicción, Compuesto, Enfermedad, Reutilización, Aprendizaje, Inteligencia, Terapéutico, Artificial):</a:t>
            </a:r>
            <a:r>
              <a:rPr lang="en-US" sz="3927">
                <a:latin typeface="Arial"/>
                <a:ea typeface="Arial"/>
                <a:cs typeface="Arial"/>
                <a:sym typeface="Arial"/>
              </a:rPr>
              <a:t> Este clúster, relacionado con la IA en el descubrimiento y desarrollo de fármacos, muestra una proporción relativamente estable de publicaciones a lo largo de los años. Aunque no presenta un crecimiento rápido en proporción, refleja un esfuerzo continuo en aplicar técnicas de IA a la investigación farmacéutica.</a:t>
            </a:r>
            <a:br>
              <a:rPr lang="en-US" sz="3927">
                <a:latin typeface="Arial"/>
                <a:ea typeface="Arial"/>
                <a:cs typeface="Arial"/>
                <a:sym typeface="Arial"/>
              </a:rPr>
            </a:br>
            <a:endParaRPr sz="13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a01131293c_0_27"/>
          <p:cNvSpPr txBox="1"/>
          <p:nvPr>
            <p:ph idx="1" type="body"/>
          </p:nvPr>
        </p:nvSpPr>
        <p:spPr>
          <a:xfrm>
            <a:off x="457200" y="538625"/>
            <a:ext cx="8229600" cy="5587800"/>
          </a:xfrm>
          <a:prstGeom prst="rect">
            <a:avLst/>
          </a:prstGeom>
        </p:spPr>
        <p:txBody>
          <a:bodyPr anchorCtr="0" anchor="t" bIns="45700" lIns="91425" spcFirstLastPara="1" rIns="91425" wrap="square" tIns="45700">
            <a:normAutofit/>
          </a:bodyPr>
          <a:lstStyle/>
          <a:p>
            <a:pPr indent="-304800" lvl="0" marL="457200" rtl="0" algn="l">
              <a:lnSpc>
                <a:spcPct val="115000"/>
              </a:lnSpc>
              <a:spcBef>
                <a:spcPts val="1200"/>
              </a:spcBef>
              <a:spcAft>
                <a:spcPts val="0"/>
              </a:spcAft>
              <a:buSzPts val="1200"/>
              <a:buChar char="●"/>
            </a:pPr>
            <a:r>
              <a:rPr b="1" lang="en-US" sz="1200">
                <a:latin typeface="Arial"/>
                <a:ea typeface="Arial"/>
                <a:cs typeface="Arial"/>
                <a:sym typeface="Arial"/>
              </a:rPr>
              <a:t>Clúster 3 (Imagen, Clínico, Aprendizaje, Modelo, Detección, Enfermedad, Cáncer, Profundo, Precisión, Conjunto de Datos, Predicción, Clasificación, Segmentación, Características):</a:t>
            </a:r>
            <a:r>
              <a:rPr lang="en-US" sz="1200">
                <a:latin typeface="Arial"/>
                <a:ea typeface="Arial"/>
                <a:cs typeface="Arial"/>
                <a:sym typeface="Arial"/>
              </a:rPr>
              <a:t> Como el clúster más grande, el análisis de imágenes médicas mantiene una presencia dominante. Sin embargo, su proporción parece disminuir ligeramente de 2023 a 2025. Esto podría indicar que, aunque el número absoluto de publicaciones en esta área probablemente sigue creciendo debido al aumento general del campo, otras áreas de investigación están creciendo a un ritmo proporcionalmente mayor.</a:t>
            </a:r>
            <a:br>
              <a:rPr lang="en-US" sz="1200">
                <a:latin typeface="Arial"/>
                <a:ea typeface="Arial"/>
                <a:cs typeface="Arial"/>
                <a:sym typeface="Arial"/>
              </a:rPr>
            </a:br>
            <a:endParaRPr sz="1200">
              <a:latin typeface="Arial"/>
              <a:ea typeface="Arial"/>
              <a:cs typeface="Arial"/>
              <a:sym typeface="Arial"/>
            </a:endParaRPr>
          </a:p>
          <a:p>
            <a:pPr indent="-304800" lvl="0" marL="457200" rtl="0" algn="l">
              <a:lnSpc>
                <a:spcPct val="115000"/>
              </a:lnSpc>
              <a:spcBef>
                <a:spcPts val="0"/>
              </a:spcBef>
              <a:spcAft>
                <a:spcPts val="0"/>
              </a:spcAft>
              <a:buSzPts val="1200"/>
              <a:buChar char="●"/>
            </a:pPr>
            <a:r>
              <a:rPr b="1" lang="en-US" sz="1200">
                <a:latin typeface="Arial"/>
                <a:ea typeface="Arial"/>
                <a:cs typeface="Arial"/>
                <a:sym typeface="Arial"/>
              </a:rPr>
              <a:t>Clúster 4 (Médico, Privacidad, Imagen, Aprendizaje, Federado, Generativo, Modelo, Marco, Seguridad, Atención Sanitaria, Conjunto de Datos, Propuesta, Preservación, Entrenamiento):</a:t>
            </a:r>
            <a:r>
              <a:rPr lang="en-US" sz="1200">
                <a:latin typeface="Arial"/>
                <a:ea typeface="Arial"/>
                <a:cs typeface="Arial"/>
                <a:sym typeface="Arial"/>
              </a:rPr>
              <a:t> Este clúster, centrado en la privacidad de datos, seguridad y técnicas avanzadas de IA, muestra una clara tendencia al alza en su proporción de publicaciones. Este hallazgo es significativo, ya que indica un creciente énfasis en la investigación orientada a abordar los desafíos éticos, de privacidad y seguridad asociados con la implementación de IA en la salud, así como en la exploración de metodologías de IA de vanguardia.</a:t>
            </a:r>
            <a:br>
              <a:rPr lang="en-US" sz="1200">
                <a:latin typeface="Arial"/>
                <a:ea typeface="Arial"/>
                <a:cs typeface="Arial"/>
                <a:sym typeface="Arial"/>
              </a:rPr>
            </a:br>
            <a:endParaRPr sz="1200">
              <a:latin typeface="Arial"/>
              <a:ea typeface="Arial"/>
              <a:cs typeface="Arial"/>
              <a:sym typeface="Arial"/>
            </a:endParaRPr>
          </a:p>
          <a:p>
            <a:pPr indent="-304800" lvl="0" marL="457200" rtl="0" algn="l">
              <a:lnSpc>
                <a:spcPct val="115000"/>
              </a:lnSpc>
              <a:spcBef>
                <a:spcPts val="0"/>
              </a:spcBef>
              <a:spcAft>
                <a:spcPts val="0"/>
              </a:spcAft>
              <a:buSzPts val="1200"/>
              <a:buChar char="●"/>
            </a:pPr>
            <a:r>
              <a:rPr b="1" lang="en-US" sz="1200">
                <a:latin typeface="Arial"/>
                <a:ea typeface="Arial"/>
                <a:cs typeface="Arial"/>
                <a:sym typeface="Arial"/>
              </a:rPr>
              <a:t>Otros Clústeres (Clústeres 5, 6, 7, 8, 9):</a:t>
            </a:r>
            <a:r>
              <a:rPr lang="en-US" sz="1200">
                <a:latin typeface="Arial"/>
                <a:ea typeface="Arial"/>
                <a:cs typeface="Arial"/>
                <a:sym typeface="Arial"/>
              </a:rPr>
              <a:t> Los clústeres restantes, que representan áreas más específicas como moléculas farmacológicas (Clúster 5), diagnóstico de cáncer (Clúster 6), generación de imágenes (Clúster 7), registros electrónicos de salud y PLN (Clúster 8), y seguridad sanitaria y blockchain (Clúster 9), muestran tendencias variadas pero mantienen generalmente una proporción estable o ligeramente fluctuante de publicaciones a lo largo de los años. Estos clústeres reflejan las aplicaciones diversas y especializadas de la IA que se están explorando dentro de la investigación clínica.</a:t>
            </a:r>
            <a:endParaRPr sz="12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b="1" lang="en-US" sz="1200">
                <a:latin typeface="Arial"/>
                <a:ea typeface="Arial"/>
                <a:cs typeface="Arial"/>
                <a:sym typeface="Arial"/>
              </a:rPr>
              <a:t>En conclusión</a:t>
            </a:r>
            <a:r>
              <a:rPr lang="en-US" sz="1200">
                <a:latin typeface="Arial"/>
                <a:ea typeface="Arial"/>
                <a:cs typeface="Arial"/>
                <a:sym typeface="Arial"/>
              </a:rPr>
              <a:t>, el análisis temporal de los clústeres individuales revela un panorama de investigación dinámico, en el que las áreas consolidadas continúan desarrollándose mientras que se observa un claro aumento en la investigación enfocada en la integración sistémica, seguridad y privacidad de la IA en la salud, así como en la aplicación de técnicas de IA más avanzadas.</a:t>
            </a:r>
            <a:endParaRPr sz="3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Conclusión y aplicación clínica</a:t>
            </a:r>
            <a:endParaRPr/>
          </a:p>
        </p:txBody>
      </p:sp>
      <p:sp>
        <p:nvSpPr>
          <p:cNvPr id="299" name="Google Shape;299;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La IA acelera la revisión sistemática y mejora la precisión.</a:t>
            </a:r>
            <a:endParaRPr/>
          </a:p>
          <a:p>
            <a:pPr indent="-342900" lvl="0" marL="342900" rtl="0" algn="l">
              <a:spcBef>
                <a:spcPts val="1360"/>
              </a:spcBef>
              <a:spcAft>
                <a:spcPts val="0"/>
              </a:spcAft>
              <a:buClr>
                <a:schemeClr val="dk1"/>
              </a:buClr>
              <a:buSzPts val="1800"/>
              <a:buChar char="•"/>
            </a:pPr>
            <a:r>
              <a:rPr lang="en-US" sz="1800"/>
              <a:t>No reemplaza al investigador, lo potencia.</a:t>
            </a:r>
            <a:endParaRPr/>
          </a:p>
          <a:p>
            <a:pPr indent="-342900" lvl="0" marL="342900" rtl="0" algn="l">
              <a:spcBef>
                <a:spcPts val="1360"/>
              </a:spcBef>
              <a:spcAft>
                <a:spcPts val="0"/>
              </a:spcAft>
              <a:buClr>
                <a:schemeClr val="dk1"/>
              </a:buClr>
              <a:buSzPts val="1800"/>
              <a:buChar char="•"/>
            </a:pPr>
            <a:r>
              <a:rPr lang="en-US" sz="1800"/>
              <a:t>Nueva era: revisión científica inteligente.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a01131293c_0_10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LA FRONTERA SIGUENTE</a:t>
            </a:r>
            <a:endParaRPr/>
          </a:p>
        </p:txBody>
      </p:sp>
      <p:sp>
        <p:nvSpPr>
          <p:cNvPr id="305" name="Google Shape;305;g3a01131293c_0_104"/>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3000"/>
              <a:t>Inteligencia artificial aplicada al análisis masivo </a:t>
            </a:r>
            <a:endParaRPr b="1" sz="3000"/>
          </a:p>
          <a:p>
            <a:pPr indent="0" lvl="0" marL="0" rtl="0" algn="l">
              <a:spcBef>
                <a:spcPts val="0"/>
              </a:spcBef>
              <a:spcAft>
                <a:spcPts val="0"/>
              </a:spcAft>
              <a:buClr>
                <a:schemeClr val="dk1"/>
              </a:buClr>
              <a:buSzPts val="1100"/>
              <a:buFont typeface="Arial"/>
              <a:buNone/>
            </a:pPr>
            <a:r>
              <a:rPr b="1" lang="en-US" sz="3000"/>
              <a:t>de información científica (Búsquedas semánticas)</a:t>
            </a:r>
            <a:endParaRPr/>
          </a:p>
        </p:txBody>
      </p:sp>
      <p:pic>
        <p:nvPicPr>
          <p:cNvPr id="306" name="Google Shape;306;g3a01131293c_0_104"/>
          <p:cNvPicPr preferRelativeResize="0"/>
          <p:nvPr/>
        </p:nvPicPr>
        <p:blipFill>
          <a:blip r:embed="rId3">
            <a:alphaModFix/>
          </a:blip>
          <a:stretch>
            <a:fillRect/>
          </a:stretch>
        </p:blipFill>
        <p:spPr>
          <a:xfrm>
            <a:off x="1891425" y="2808350"/>
            <a:ext cx="5402775" cy="3424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a01131293c_0_110"/>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Arquitectura de busqueda </a:t>
            </a:r>
            <a:r>
              <a:rPr lang="en-US"/>
              <a:t>semántica</a:t>
            </a:r>
            <a:endParaRPr/>
          </a:p>
        </p:txBody>
      </p:sp>
      <p:sp>
        <p:nvSpPr>
          <p:cNvPr id="312" name="Google Shape;312;g3a01131293c_0_11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13" name="Google Shape;313;g3a01131293c_0_110"/>
          <p:cNvPicPr preferRelativeResize="0"/>
          <p:nvPr/>
        </p:nvPicPr>
        <p:blipFill rotWithShape="1">
          <a:blip r:embed="rId3">
            <a:alphaModFix/>
          </a:blip>
          <a:srcRect b="11956" l="0" r="0" t="0"/>
          <a:stretch/>
        </p:blipFill>
        <p:spPr>
          <a:xfrm>
            <a:off x="270938" y="1600200"/>
            <a:ext cx="8602125" cy="4260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3a01131293c_0_116"/>
          <p:cNvPicPr preferRelativeResize="0"/>
          <p:nvPr/>
        </p:nvPicPr>
        <p:blipFill>
          <a:blip r:embed="rId3">
            <a:alphaModFix/>
          </a:blip>
          <a:stretch>
            <a:fillRect/>
          </a:stretch>
        </p:blipFill>
        <p:spPr>
          <a:xfrm>
            <a:off x="0" y="906392"/>
            <a:ext cx="9144000" cy="50452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3a01131293c_0_122"/>
          <p:cNvPicPr preferRelativeResize="0"/>
          <p:nvPr/>
        </p:nvPicPr>
        <p:blipFill>
          <a:blip r:embed="rId3">
            <a:alphaModFix/>
          </a:blip>
          <a:stretch>
            <a:fillRect/>
          </a:stretch>
        </p:blipFill>
        <p:spPr>
          <a:xfrm>
            <a:off x="152400" y="152400"/>
            <a:ext cx="8839199" cy="57942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a01131293c_0_32"/>
          <p:cNvSpPr txBox="1"/>
          <p:nvPr>
            <p:ph type="title"/>
          </p:nvPr>
        </p:nvSpPr>
        <p:spPr>
          <a:xfrm>
            <a:off x="457200" y="5627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Aplicaciones Potenciales de los RAG Basadas en las Tendencias de Investigación</a:t>
            </a:r>
            <a:endParaRPr/>
          </a:p>
        </p:txBody>
      </p:sp>
      <p:sp>
        <p:nvSpPr>
          <p:cNvPr id="329" name="Google Shape;329;g3a01131293c_0_32"/>
          <p:cNvSpPr txBox="1"/>
          <p:nvPr>
            <p:ph idx="1" type="body"/>
          </p:nvPr>
        </p:nvSpPr>
        <p:spPr>
          <a:xfrm>
            <a:off x="457200" y="2442575"/>
            <a:ext cx="8229600" cy="4045800"/>
          </a:xfrm>
          <a:prstGeom prst="rect">
            <a:avLst/>
          </a:prstGeom>
        </p:spPr>
        <p:txBody>
          <a:bodyPr anchorCtr="0" anchor="t" bIns="45700" lIns="91425" spcFirstLastPara="1" rIns="91425" wrap="square" tIns="45700">
            <a:normAutofit fontScale="25000" lnSpcReduction="10000"/>
          </a:bodyPr>
          <a:lstStyle/>
          <a:p>
            <a:pPr indent="0" lvl="0" marL="0" rtl="0" algn="l">
              <a:spcBef>
                <a:spcPts val="360"/>
              </a:spcBef>
              <a:spcAft>
                <a:spcPts val="0"/>
              </a:spcAft>
              <a:buClr>
                <a:schemeClr val="dk1"/>
              </a:buClr>
              <a:buSzPts val="275"/>
              <a:buFont typeface="Arial"/>
              <a:buNone/>
            </a:pPr>
            <a:r>
              <a:rPr lang="en-US" sz="4923"/>
              <a:t>1 – RAGs en la Investigación Clínica: Panorama General</a:t>
            </a:r>
            <a:endParaRPr sz="4923"/>
          </a:p>
          <a:p>
            <a:pPr indent="0" lvl="0" marL="0" rtl="0" algn="l">
              <a:spcBef>
                <a:spcPts val="360"/>
              </a:spcBef>
              <a:spcAft>
                <a:spcPts val="0"/>
              </a:spcAft>
              <a:buClr>
                <a:schemeClr val="dk1"/>
              </a:buClr>
              <a:buSzPts val="275"/>
              <a:buFont typeface="Arial"/>
              <a:buNone/>
            </a:pPr>
            <a:r>
              <a:rPr lang="en-US" sz="4923"/>
              <a:t>¿Qué son los RAGs?</a:t>
            </a:r>
            <a:endParaRPr sz="4923"/>
          </a:p>
          <a:p>
            <a:pPr indent="-284528" lvl="0" marL="457200" rtl="0" algn="l">
              <a:spcBef>
                <a:spcPts val="360"/>
              </a:spcBef>
              <a:spcAft>
                <a:spcPts val="0"/>
              </a:spcAft>
              <a:buSzPct val="71562"/>
              <a:buChar char="●"/>
            </a:pPr>
            <a:r>
              <a:rPr lang="en-US" sz="4923"/>
              <a:t>Sistemas que combinan grandes modelos de lenguaje (LLMs) con la capacidad de recuperar información actualizada desde fuentes externas.</a:t>
            </a:r>
            <a:br>
              <a:rPr lang="en-US" sz="4923"/>
            </a:br>
            <a:endParaRPr sz="4923"/>
          </a:p>
          <a:p>
            <a:pPr indent="-284528" lvl="0" marL="457200" rtl="0" algn="l">
              <a:spcBef>
                <a:spcPts val="360"/>
              </a:spcBef>
              <a:spcAft>
                <a:spcPts val="0"/>
              </a:spcAft>
              <a:buSzPct val="71562"/>
              <a:buChar char="●"/>
            </a:pPr>
            <a:r>
              <a:rPr lang="en-US" sz="4923"/>
              <a:t>Permiten respuestas precisas, contextuales y basadas en evidencia.</a:t>
            </a:r>
            <a:br>
              <a:rPr lang="en-US" sz="4923"/>
            </a:br>
            <a:endParaRPr sz="4923"/>
          </a:p>
          <a:p>
            <a:pPr indent="0" lvl="0" marL="0" rtl="0" algn="l">
              <a:spcBef>
                <a:spcPts val="360"/>
              </a:spcBef>
              <a:spcAft>
                <a:spcPts val="0"/>
              </a:spcAft>
              <a:buClr>
                <a:schemeClr val="dk1"/>
              </a:buClr>
              <a:buSzPts val="275"/>
              <a:buFont typeface="Arial"/>
              <a:buNone/>
            </a:pPr>
            <a:r>
              <a:rPr lang="en-US" sz="4923"/>
              <a:t>Importancia en la investigación clínica</a:t>
            </a:r>
            <a:endParaRPr sz="4923"/>
          </a:p>
          <a:p>
            <a:pPr indent="-284528" lvl="0" marL="457200" rtl="0" algn="l">
              <a:spcBef>
                <a:spcPts val="360"/>
              </a:spcBef>
              <a:spcAft>
                <a:spcPts val="0"/>
              </a:spcAft>
              <a:buSzPct val="71562"/>
              <a:buChar char="●"/>
            </a:pPr>
            <a:r>
              <a:rPr lang="en-US" sz="4923"/>
              <a:t>La investigación médica depende de información actualizada, precisa y verificable.</a:t>
            </a:r>
            <a:br>
              <a:rPr lang="en-US" sz="4923"/>
            </a:br>
            <a:endParaRPr sz="4923"/>
          </a:p>
          <a:p>
            <a:pPr indent="-284528" lvl="0" marL="457200" rtl="0" algn="l">
              <a:spcBef>
                <a:spcPts val="360"/>
              </a:spcBef>
              <a:spcAft>
                <a:spcPts val="0"/>
              </a:spcAft>
              <a:buSzPct val="71562"/>
              <a:buChar char="●"/>
            </a:pPr>
            <a:r>
              <a:rPr lang="en-US" sz="4923"/>
              <a:t>Los RAGs ayudan a procesar grandes volúmenes de literatura científica, acelerando la generación de conocimiento.</a:t>
            </a:r>
            <a:br>
              <a:rPr lang="en-US" sz="4923"/>
            </a:br>
            <a:endParaRPr sz="4923"/>
          </a:p>
          <a:p>
            <a:pPr indent="0" lvl="0" marL="0" rtl="0" algn="l">
              <a:spcBef>
                <a:spcPts val="360"/>
              </a:spcBef>
              <a:spcAft>
                <a:spcPts val="0"/>
              </a:spcAft>
              <a:buClr>
                <a:schemeClr val="dk1"/>
              </a:buClr>
              <a:buSzPts val="275"/>
              <a:buFont typeface="Arial"/>
              <a:buNone/>
            </a:pPr>
            <a:r>
              <a:rPr lang="en-US" sz="4923"/>
              <a:t>Relación con tendencias de investigación (2023–2025)</a:t>
            </a:r>
            <a:endParaRPr sz="4923"/>
          </a:p>
          <a:p>
            <a:pPr indent="-273416" lvl="0" marL="457200" rtl="0" algn="l">
              <a:spcBef>
                <a:spcPts val="360"/>
              </a:spcBef>
              <a:spcAft>
                <a:spcPts val="0"/>
              </a:spcAft>
              <a:buSzPct val="57343"/>
              <a:buChar char="●"/>
            </a:pPr>
            <a:r>
              <a:rPr lang="en-US" sz="4923"/>
              <a:t>Conectan directamente con los clústeres en crecimiento:</a:t>
            </a:r>
            <a:br>
              <a:rPr lang="en-US" sz="4923"/>
            </a:br>
            <a:endParaRPr sz="4923"/>
          </a:p>
          <a:p>
            <a:pPr indent="-273416" lvl="1" marL="914400" rtl="0" algn="l">
              <a:spcBef>
                <a:spcPts val="360"/>
              </a:spcBef>
              <a:spcAft>
                <a:spcPts val="0"/>
              </a:spcAft>
              <a:buSzPct val="62414"/>
              <a:buChar char="○"/>
            </a:pPr>
            <a:r>
              <a:rPr lang="en-US" sz="4523"/>
              <a:t>Integración y gestión de IA en salud (Clúster 0)</a:t>
            </a:r>
            <a:br>
              <a:rPr lang="en-US" sz="4523"/>
            </a:br>
            <a:endParaRPr sz="4523"/>
          </a:p>
          <a:p>
            <a:pPr indent="-273416" lvl="1" marL="914400" rtl="0" algn="l">
              <a:spcBef>
                <a:spcPts val="360"/>
              </a:spcBef>
              <a:spcAft>
                <a:spcPts val="0"/>
              </a:spcAft>
              <a:buSzPct val="62414"/>
              <a:buChar char="○"/>
            </a:pPr>
            <a:r>
              <a:rPr lang="en-US" sz="4523"/>
              <a:t>Modelos predictivos y evaluación de riesgos (Clúster 1)</a:t>
            </a:r>
            <a:br>
              <a:rPr lang="en-US" sz="4523"/>
            </a:br>
            <a:endParaRPr sz="4523"/>
          </a:p>
          <a:p>
            <a:pPr indent="-246062" lvl="1" marL="914400" rtl="0" algn="l">
              <a:lnSpc>
                <a:spcPct val="115000"/>
              </a:lnSpc>
              <a:spcBef>
                <a:spcPts val="0"/>
              </a:spcBef>
              <a:spcAft>
                <a:spcPts val="0"/>
              </a:spcAft>
              <a:buSzPts val="275"/>
              <a:buChar char="○"/>
            </a:pPr>
            <a:r>
              <a:rPr lang="en-US" sz="4523"/>
              <a:t>Privacidad, seguridad y explicabilidad de la IA (Clúster 4)</a:t>
            </a:r>
            <a:br>
              <a:rPr b="1" lang="en-US" sz="1100">
                <a:latin typeface="Arial"/>
                <a:ea typeface="Arial"/>
                <a:cs typeface="Arial"/>
                <a:sym typeface="Arial"/>
              </a:rPr>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9fe0fdc11e_0_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Objetivos</a:t>
            </a:r>
            <a:endParaRPr/>
          </a:p>
        </p:txBody>
      </p:sp>
      <p:sp>
        <p:nvSpPr>
          <p:cNvPr id="108" name="Google Shape;108;g39fe0fdc11e_0_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t/>
            </a:r>
            <a:endParaRPr sz="1454">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US" sz="1100">
                <a:latin typeface="Arial"/>
                <a:ea typeface="Arial"/>
                <a:cs typeface="Arial"/>
                <a:sym typeface="Arial"/>
              </a:rPr>
              <a:t>Explorar cómo la inteligencia artificial (IA)</a:t>
            </a:r>
            <a:r>
              <a:rPr lang="en-US" sz="1100">
                <a:latin typeface="Arial"/>
                <a:ea typeface="Arial"/>
                <a:cs typeface="Arial"/>
                <a:sym typeface="Arial"/>
              </a:rPr>
              <a:t> está transformando la </a:t>
            </a:r>
            <a:r>
              <a:rPr b="1" lang="en-US" sz="1100">
                <a:latin typeface="Arial"/>
                <a:ea typeface="Arial"/>
                <a:cs typeface="Arial"/>
                <a:sym typeface="Arial"/>
              </a:rPr>
              <a:t>investigación clínica</a:t>
            </a:r>
            <a:r>
              <a:rPr lang="en-US" sz="1100">
                <a:latin typeface="Arial"/>
                <a:ea typeface="Arial"/>
                <a:cs typeface="Arial"/>
                <a:sym typeface="Arial"/>
              </a:rPr>
              <a:t>, desde la revisión de literatura científica hasta el descubrimiento de fármacos.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Presentar una metodología sistemática</a:t>
            </a:r>
            <a:r>
              <a:rPr lang="en-US" sz="1100">
                <a:latin typeface="Arial"/>
                <a:ea typeface="Arial"/>
                <a:cs typeface="Arial"/>
                <a:sym typeface="Arial"/>
              </a:rPr>
              <a:t> para el análisis de textos biomédicos mediante IA, incluyendo técnicas de limpieza, vectorización, clustering y visualización.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Identificar las principales líneas temáticas</a:t>
            </a:r>
            <a:r>
              <a:rPr lang="en-US" sz="1100">
                <a:latin typeface="Arial"/>
                <a:ea typeface="Arial"/>
                <a:cs typeface="Arial"/>
                <a:sym typeface="Arial"/>
              </a:rPr>
              <a:t> y su evolución temporal (2023–2025), para comprender hacia dónde se orienta la investigación clínica con IA.</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Proponer aplicaciones prácticas</a:t>
            </a:r>
            <a:r>
              <a:rPr lang="en-US" sz="1100">
                <a:latin typeface="Arial"/>
                <a:ea typeface="Arial"/>
                <a:cs typeface="Arial"/>
                <a:sym typeface="Arial"/>
              </a:rPr>
              <a:t> de los sistemas </a:t>
            </a:r>
            <a:r>
              <a:rPr b="1" lang="en-US" sz="1100">
                <a:latin typeface="Arial"/>
                <a:ea typeface="Arial"/>
                <a:cs typeface="Arial"/>
                <a:sym typeface="Arial"/>
              </a:rPr>
              <a:t>RAG (Retrieval-Augmented Generation)</a:t>
            </a:r>
            <a:r>
              <a:rPr lang="en-US" sz="1100">
                <a:latin typeface="Arial"/>
                <a:ea typeface="Arial"/>
                <a:cs typeface="Arial"/>
                <a:sym typeface="Arial"/>
              </a:rPr>
              <a:t> como apoyo a la investigación, la toma de decisiones clínicas y la gestión ética de datos.</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a01131293c_0_3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lnSpc>
                <a:spcPct val="115000"/>
              </a:lnSpc>
              <a:spcBef>
                <a:spcPts val="1800"/>
              </a:spcBef>
              <a:spcAft>
                <a:spcPts val="400"/>
              </a:spcAft>
              <a:buClr>
                <a:schemeClr val="dk1"/>
              </a:buClr>
              <a:buSzPts val="1100"/>
              <a:buFont typeface="Arial"/>
              <a:buNone/>
            </a:pPr>
            <a:r>
              <a:rPr b="1" lang="en-US" sz="1700">
                <a:latin typeface="Arial"/>
                <a:ea typeface="Arial"/>
                <a:cs typeface="Arial"/>
                <a:sym typeface="Arial"/>
              </a:rPr>
              <a:t>Aplicaciones Potenciales de los RAGs en la Investigación Clínica</a:t>
            </a:r>
            <a:endParaRPr/>
          </a:p>
        </p:txBody>
      </p:sp>
      <p:sp>
        <p:nvSpPr>
          <p:cNvPr id="335" name="Google Shape;335;g3a01131293c_0_39"/>
          <p:cNvSpPr txBox="1"/>
          <p:nvPr>
            <p:ph idx="1" type="body"/>
          </p:nvPr>
        </p:nvSpPr>
        <p:spPr>
          <a:xfrm>
            <a:off x="457200" y="1417650"/>
            <a:ext cx="4114800" cy="4526100"/>
          </a:xfrm>
          <a:prstGeom prst="rect">
            <a:avLst/>
          </a:prstGeom>
        </p:spPr>
        <p:txBody>
          <a:bodyPr anchorCtr="0" anchor="t" bIns="45700" lIns="91425" spcFirstLastPara="1" rIns="91425" wrap="square" tIns="45700">
            <a:noAutofit/>
          </a:bodyPr>
          <a:lstStyle/>
          <a:p>
            <a:pPr indent="0" lvl="0" marL="0" rtl="0" algn="l">
              <a:lnSpc>
                <a:spcPct val="95000"/>
              </a:lnSpc>
              <a:spcBef>
                <a:spcPts val="1800"/>
              </a:spcBef>
              <a:spcAft>
                <a:spcPts val="0"/>
              </a:spcAft>
              <a:buClr>
                <a:schemeClr val="dk1"/>
              </a:buClr>
              <a:buSzPts val="605"/>
              <a:buFont typeface="Arial"/>
              <a:buNone/>
            </a:pPr>
            <a:r>
              <a:t/>
            </a:r>
            <a:endParaRPr b="1" sz="1600">
              <a:latin typeface="Arial"/>
              <a:ea typeface="Arial"/>
              <a:cs typeface="Arial"/>
              <a:sym typeface="Arial"/>
            </a:endParaRPr>
          </a:p>
          <a:p>
            <a:pPr indent="0" lvl="0" marL="0" rtl="0" algn="l">
              <a:lnSpc>
                <a:spcPct val="95000"/>
              </a:lnSpc>
              <a:spcBef>
                <a:spcPts val="1400"/>
              </a:spcBef>
              <a:spcAft>
                <a:spcPts val="0"/>
              </a:spcAft>
              <a:buClr>
                <a:schemeClr val="dk1"/>
              </a:buClr>
              <a:buSzPts val="605"/>
              <a:buFont typeface="Arial"/>
              <a:buNone/>
            </a:pPr>
            <a:r>
              <a:rPr b="1" lang="en-US" sz="1600">
                <a:latin typeface="Arial"/>
                <a:ea typeface="Arial"/>
                <a:cs typeface="Arial"/>
                <a:sym typeface="Arial"/>
              </a:rPr>
              <a:t>1</a:t>
            </a:r>
            <a:r>
              <a:rPr lang="en-US" sz="1600"/>
              <a:t>. Revisión bibliográfica y síntesis de conocimiento</a:t>
            </a:r>
            <a:endParaRPr sz="1600"/>
          </a:p>
          <a:p>
            <a:pPr indent="-330200" lvl="0" marL="457200" rtl="0" algn="l">
              <a:lnSpc>
                <a:spcPct val="80000"/>
              </a:lnSpc>
              <a:spcBef>
                <a:spcPts val="400"/>
              </a:spcBef>
              <a:spcAft>
                <a:spcPts val="0"/>
              </a:spcAft>
              <a:buSzPts val="1600"/>
              <a:buChar char="●"/>
            </a:pPr>
            <a:r>
              <a:rPr lang="en-US" sz="1600"/>
              <a:t>Recuperan estudios relevantes y generan resúmenes inteligentes.</a:t>
            </a:r>
            <a:br>
              <a:rPr lang="en-US" sz="1600"/>
            </a:br>
            <a:endParaRPr sz="1600"/>
          </a:p>
          <a:p>
            <a:pPr indent="-330200" lvl="0" marL="457200" rtl="0" algn="l">
              <a:lnSpc>
                <a:spcPct val="80000"/>
              </a:lnSpc>
              <a:spcBef>
                <a:spcPts val="360"/>
              </a:spcBef>
              <a:spcAft>
                <a:spcPts val="0"/>
              </a:spcAft>
              <a:buSzPts val="1600"/>
              <a:buChar char="●"/>
            </a:pPr>
            <a:r>
              <a:rPr lang="en-US" sz="1600"/>
              <a:t>Identifican hallazgos clave y contradicciones en la literatura.</a:t>
            </a:r>
            <a:br>
              <a:rPr lang="en-US" sz="1600"/>
            </a:br>
            <a:endParaRPr sz="1600"/>
          </a:p>
          <a:p>
            <a:pPr indent="0" lvl="0" marL="0" rtl="0" algn="l">
              <a:lnSpc>
                <a:spcPct val="80000"/>
              </a:lnSpc>
              <a:spcBef>
                <a:spcPts val="360"/>
              </a:spcBef>
              <a:spcAft>
                <a:spcPts val="0"/>
              </a:spcAft>
              <a:buClr>
                <a:schemeClr val="dk1"/>
              </a:buClr>
              <a:buSzPts val="605"/>
              <a:buFont typeface="Arial"/>
              <a:buNone/>
            </a:pPr>
            <a:r>
              <a:rPr lang="en-US" sz="1600"/>
              <a:t>2. Soporte a decisiones clínicas</a:t>
            </a:r>
            <a:endParaRPr sz="1600"/>
          </a:p>
          <a:p>
            <a:pPr indent="-330200" lvl="0" marL="457200" rtl="0" algn="l">
              <a:lnSpc>
                <a:spcPct val="80000"/>
              </a:lnSpc>
              <a:spcBef>
                <a:spcPts val="360"/>
              </a:spcBef>
              <a:spcAft>
                <a:spcPts val="0"/>
              </a:spcAft>
              <a:buSzPts val="1600"/>
              <a:buChar char="●"/>
            </a:pPr>
            <a:r>
              <a:rPr lang="en-US" sz="1600"/>
              <a:t>Integran guías médicas, evidencia y datos del paciente.</a:t>
            </a:r>
            <a:br>
              <a:rPr lang="en-US" sz="1600"/>
            </a:br>
            <a:endParaRPr sz="1600"/>
          </a:p>
          <a:p>
            <a:pPr indent="-330200" lvl="0" marL="457200" rtl="0" algn="l">
              <a:lnSpc>
                <a:spcPct val="80000"/>
              </a:lnSpc>
              <a:spcBef>
                <a:spcPts val="360"/>
              </a:spcBef>
              <a:spcAft>
                <a:spcPts val="0"/>
              </a:spcAft>
              <a:buSzPts val="1600"/>
              <a:buChar char="●"/>
            </a:pPr>
            <a:r>
              <a:rPr lang="en-US" sz="1600"/>
              <a:t>Asisten en diagnóstico, tratamiento y evaluación de riesgo.</a:t>
            </a:r>
            <a:br>
              <a:rPr lang="en-US" sz="1600"/>
            </a:br>
            <a:endParaRPr sz="1600"/>
          </a:p>
          <a:p>
            <a:pPr indent="0" lvl="0" marL="0" rtl="0" algn="l">
              <a:lnSpc>
                <a:spcPct val="80000"/>
              </a:lnSpc>
              <a:spcBef>
                <a:spcPts val="360"/>
              </a:spcBef>
              <a:spcAft>
                <a:spcPts val="0"/>
              </a:spcAft>
              <a:buSzPts val="605"/>
              <a:buNone/>
            </a:pPr>
            <a:r>
              <a:t/>
            </a:r>
            <a:endParaRPr sz="1600"/>
          </a:p>
        </p:txBody>
      </p:sp>
      <p:sp>
        <p:nvSpPr>
          <p:cNvPr id="336" name="Google Shape;336;g3a01131293c_0_39"/>
          <p:cNvSpPr txBox="1"/>
          <p:nvPr>
            <p:ph idx="1" type="body"/>
          </p:nvPr>
        </p:nvSpPr>
        <p:spPr>
          <a:xfrm>
            <a:off x="4517700" y="1677425"/>
            <a:ext cx="4114800" cy="4526100"/>
          </a:xfrm>
          <a:prstGeom prst="rect">
            <a:avLst/>
          </a:prstGeom>
        </p:spPr>
        <p:txBody>
          <a:bodyPr anchorCtr="0" anchor="t" bIns="45700" lIns="91425" spcFirstLastPara="1" rIns="91425" wrap="square" tIns="45700">
            <a:normAutofit fontScale="32500" lnSpcReduction="20000"/>
          </a:bodyPr>
          <a:lstStyle/>
          <a:p>
            <a:pPr indent="0" lvl="0" marL="0" rtl="0" algn="l">
              <a:lnSpc>
                <a:spcPct val="120000"/>
              </a:lnSpc>
              <a:spcBef>
                <a:spcPts val="400"/>
              </a:spcBef>
              <a:spcAft>
                <a:spcPts val="0"/>
              </a:spcAft>
              <a:buNone/>
            </a:pPr>
            <a:r>
              <a:rPr lang="en-US" sz="4000"/>
              <a:t>3. Descubrimiento y reutilización de fármacos</a:t>
            </a:r>
            <a:endParaRPr sz="4000"/>
          </a:p>
          <a:p>
            <a:pPr indent="-311150" lvl="0" marL="457200" rtl="0" algn="l">
              <a:lnSpc>
                <a:spcPct val="115000"/>
              </a:lnSpc>
              <a:spcBef>
                <a:spcPts val="0"/>
              </a:spcBef>
              <a:spcAft>
                <a:spcPts val="0"/>
              </a:spcAft>
              <a:buSzPct val="100000"/>
              <a:buChar char="●"/>
            </a:pPr>
            <a:r>
              <a:rPr lang="en-US" sz="4000"/>
              <a:t>Combinan información sobre compuestos, enfermedades y objetivos biológicos.</a:t>
            </a:r>
            <a:br>
              <a:rPr lang="en-US" sz="4000"/>
            </a:br>
            <a:endParaRPr sz="4000"/>
          </a:p>
          <a:p>
            <a:pPr indent="-311150" lvl="0" marL="457200" rtl="0" algn="l">
              <a:lnSpc>
                <a:spcPct val="115000"/>
              </a:lnSpc>
              <a:spcBef>
                <a:spcPts val="0"/>
              </a:spcBef>
              <a:spcAft>
                <a:spcPts val="0"/>
              </a:spcAft>
              <a:buSzPct val="100000"/>
              <a:buChar char="●"/>
            </a:pPr>
            <a:r>
              <a:rPr lang="en-US" sz="4000"/>
              <a:t>Generan hipótesis para investigación farmacéutica.</a:t>
            </a:r>
            <a:br>
              <a:rPr lang="en-US" sz="4000"/>
            </a:br>
            <a:endParaRPr sz="4000"/>
          </a:p>
          <a:p>
            <a:pPr indent="0" lvl="0" marL="0" rtl="0" algn="l">
              <a:lnSpc>
                <a:spcPct val="120000"/>
              </a:lnSpc>
              <a:spcBef>
                <a:spcPts val="400"/>
              </a:spcBef>
              <a:spcAft>
                <a:spcPts val="0"/>
              </a:spcAft>
              <a:buNone/>
            </a:pPr>
            <a:r>
              <a:rPr lang="en-US" sz="4000"/>
              <a:t>4. Resúmenes y reportes clínicos automáticos</a:t>
            </a:r>
            <a:endParaRPr sz="4000"/>
          </a:p>
          <a:p>
            <a:pPr indent="-311150" lvl="0" marL="457200" rtl="0" algn="l">
              <a:lnSpc>
                <a:spcPct val="115000"/>
              </a:lnSpc>
              <a:spcBef>
                <a:spcPts val="0"/>
              </a:spcBef>
              <a:spcAft>
                <a:spcPts val="0"/>
              </a:spcAft>
              <a:buSzPct val="100000"/>
              <a:buChar char="●"/>
            </a:pPr>
            <a:r>
              <a:rPr lang="en-US" sz="4000"/>
              <a:t>Extraen información de registros electrónicos de salud (EHRs).</a:t>
            </a:r>
            <a:br>
              <a:rPr lang="en-US" sz="4000"/>
            </a:br>
            <a:endParaRPr sz="4000"/>
          </a:p>
          <a:p>
            <a:pPr indent="-311150" lvl="0" marL="457200" rtl="0" algn="l">
              <a:lnSpc>
                <a:spcPct val="115000"/>
              </a:lnSpc>
              <a:spcBef>
                <a:spcPts val="0"/>
              </a:spcBef>
              <a:spcAft>
                <a:spcPts val="0"/>
              </a:spcAft>
              <a:buSzPct val="100000"/>
              <a:buChar char="●"/>
            </a:pPr>
            <a:r>
              <a:rPr lang="en-US" sz="4000"/>
              <a:t>Elaboran reportes e informes de investigación.</a:t>
            </a:r>
            <a:br>
              <a:rPr lang="en-US" sz="4000"/>
            </a:br>
            <a:endParaRPr sz="4000"/>
          </a:p>
          <a:p>
            <a:pPr indent="0" lvl="0" marL="0" rtl="0" algn="l">
              <a:lnSpc>
                <a:spcPct val="120000"/>
              </a:lnSpc>
              <a:spcBef>
                <a:spcPts val="400"/>
              </a:spcBef>
              <a:spcAft>
                <a:spcPts val="0"/>
              </a:spcAft>
              <a:buNone/>
            </a:pPr>
            <a:r>
              <a:rPr lang="en-US" sz="4000"/>
              <a:t>5. Privacidad, seguridad y explicabilidad de la IA</a:t>
            </a:r>
            <a:endParaRPr sz="4000"/>
          </a:p>
          <a:p>
            <a:pPr indent="-311150" lvl="0" marL="457200" rtl="0" algn="l">
              <a:lnSpc>
                <a:spcPct val="115000"/>
              </a:lnSpc>
              <a:spcBef>
                <a:spcPts val="0"/>
              </a:spcBef>
              <a:spcAft>
                <a:spcPts val="0"/>
              </a:spcAft>
              <a:buSzPct val="100000"/>
              <a:buChar char="●"/>
            </a:pPr>
            <a:r>
              <a:rPr lang="en-US" sz="4000"/>
              <a:t>Recuperan evidencias que respaldan decisiones de modelos de IA.</a:t>
            </a:r>
            <a:br>
              <a:rPr lang="en-US" sz="4000"/>
            </a:br>
            <a:endParaRPr sz="4000"/>
          </a:p>
          <a:p>
            <a:pPr indent="-311150" lvl="0" marL="457200" rtl="0" algn="l">
              <a:lnSpc>
                <a:spcPct val="115000"/>
              </a:lnSpc>
              <a:spcBef>
                <a:spcPts val="0"/>
              </a:spcBef>
              <a:spcAft>
                <a:spcPts val="0"/>
              </a:spcAft>
              <a:buSzPct val="100000"/>
              <a:buChar char="●"/>
            </a:pPr>
            <a:r>
              <a:rPr lang="en-US" sz="4000"/>
              <a:t>Fomentan confianza y cumplimiento de regulaciones.</a:t>
            </a:r>
            <a:br>
              <a:rPr lang="en-US" sz="4000"/>
            </a:br>
            <a:br>
              <a:rPr lang="en-US" sz="4000"/>
            </a:br>
            <a:endParaRPr sz="4000"/>
          </a:p>
          <a:p>
            <a:pPr indent="0" lvl="0" marL="0" rtl="0" algn="l">
              <a:spcBef>
                <a:spcPts val="36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g3a01131293c_0_47"/>
          <p:cNvPicPr preferRelativeResize="0"/>
          <p:nvPr/>
        </p:nvPicPr>
        <p:blipFill>
          <a:blip r:embed="rId3">
            <a:alphaModFix/>
          </a:blip>
          <a:stretch>
            <a:fillRect/>
          </a:stretch>
        </p:blipFill>
        <p:spPr>
          <a:xfrm>
            <a:off x="3114675" y="1985963"/>
            <a:ext cx="2914650" cy="2886075"/>
          </a:xfrm>
          <a:prstGeom prst="rect">
            <a:avLst/>
          </a:prstGeom>
          <a:noFill/>
          <a:ln>
            <a:noFill/>
          </a:ln>
        </p:spPr>
      </p:pic>
      <p:pic>
        <p:nvPicPr>
          <p:cNvPr id="342" name="Google Shape;342;g3a01131293c_0_47"/>
          <p:cNvPicPr preferRelativeResize="0"/>
          <p:nvPr/>
        </p:nvPicPr>
        <p:blipFill>
          <a:blip r:embed="rId4">
            <a:alphaModFix/>
          </a:blip>
          <a:stretch>
            <a:fillRect/>
          </a:stretch>
        </p:blipFill>
        <p:spPr>
          <a:xfrm>
            <a:off x="1462075" y="798338"/>
            <a:ext cx="6219825" cy="5591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3a01131293c_0_61"/>
          <p:cNvSpPr txBox="1"/>
          <p:nvPr>
            <p:ph idx="1" type="body"/>
          </p:nvPr>
        </p:nvSpPr>
        <p:spPr>
          <a:xfrm>
            <a:off x="457200" y="1449900"/>
            <a:ext cx="4302600" cy="1979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500">
                <a:solidFill>
                  <a:schemeClr val="hlink"/>
                </a:solidFill>
                <a:uFill>
                  <a:noFill/>
                </a:uFill>
                <a:latin typeface="Arial"/>
                <a:ea typeface="Arial"/>
                <a:cs typeface="Arial"/>
                <a:sym typeface="Arial"/>
                <a:hlinkClick r:id="rId3"/>
              </a:rPr>
              <a:t>GPTLEGAL RD</a:t>
            </a:r>
            <a:r>
              <a:rPr lang="en-US" sz="1500">
                <a:latin typeface="Arial"/>
                <a:ea typeface="Arial"/>
                <a:cs typeface="Arial"/>
                <a:sym typeface="Arial"/>
              </a:rPr>
              <a:t>, la primera IA jurídica de la República Dominicana, la cual está entrenada con más de 19,000 documentos y 160 millones de palabras, cubriendo todas las ramas del derecho. Ha gestionado más de 100,000 consultas legales y cuenta con más de 5,000 suscriptores consolidándose como un referente en innovación jurídica.</a:t>
            </a:r>
            <a:endParaRPr/>
          </a:p>
        </p:txBody>
      </p:sp>
      <p:pic>
        <p:nvPicPr>
          <p:cNvPr id="348" name="Google Shape;348;g3a01131293c_0_61"/>
          <p:cNvPicPr preferRelativeResize="0"/>
          <p:nvPr/>
        </p:nvPicPr>
        <p:blipFill>
          <a:blip r:embed="rId4">
            <a:alphaModFix/>
          </a:blip>
          <a:stretch>
            <a:fillRect/>
          </a:stretch>
        </p:blipFill>
        <p:spPr>
          <a:xfrm>
            <a:off x="5526013" y="1215475"/>
            <a:ext cx="2676525" cy="2447925"/>
          </a:xfrm>
          <a:prstGeom prst="rect">
            <a:avLst/>
          </a:prstGeom>
          <a:noFill/>
          <a:ln>
            <a:noFill/>
          </a:ln>
        </p:spPr>
      </p:pic>
      <p:sp>
        <p:nvSpPr>
          <p:cNvPr id="349" name="Google Shape;349;g3a01131293c_0_61"/>
          <p:cNvSpPr txBox="1"/>
          <p:nvPr/>
        </p:nvSpPr>
        <p:spPr>
          <a:xfrm>
            <a:off x="457200" y="4204875"/>
            <a:ext cx="43026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hlink"/>
                </a:solidFill>
                <a:uFill>
                  <a:noFill/>
                </a:uFill>
                <a:hlinkClick r:id="rId5"/>
              </a:rPr>
              <a:t>GPTMEDICAL LAW RD,</a:t>
            </a:r>
            <a:r>
              <a:rPr lang="en-US" sz="1500">
                <a:solidFill>
                  <a:schemeClr val="dk1"/>
                </a:solidFill>
              </a:rPr>
              <a:t> un modelo diseñado para la gestión del conocimiento en Derecho Médico. Está entrenado con más de 1,800 documentos y 25 millones de palabras. Su utilidad principal es apoyar demandas por mala praxis, asesoría a hospitales, cumplimiento normativo y litigios médico-legales complejos.</a:t>
            </a:r>
            <a:endParaRPr/>
          </a:p>
        </p:txBody>
      </p:sp>
      <p:pic>
        <p:nvPicPr>
          <p:cNvPr id="350" name="Google Shape;350;g3a01131293c_0_61"/>
          <p:cNvPicPr preferRelativeResize="0"/>
          <p:nvPr/>
        </p:nvPicPr>
        <p:blipFill>
          <a:blip r:embed="rId6">
            <a:alphaModFix/>
          </a:blip>
          <a:stretch>
            <a:fillRect/>
          </a:stretch>
        </p:blipFill>
        <p:spPr>
          <a:xfrm>
            <a:off x="5716525" y="3971850"/>
            <a:ext cx="2295525" cy="2266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a01131293c_0_54"/>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just">
              <a:lnSpc>
                <a:spcPct val="160000"/>
              </a:lnSpc>
              <a:spcBef>
                <a:spcPts val="0"/>
              </a:spcBef>
              <a:spcAft>
                <a:spcPts val="0"/>
              </a:spcAft>
              <a:buClr>
                <a:schemeClr val="dk1"/>
              </a:buClr>
              <a:buSzPts val="1100"/>
              <a:buFont typeface="Arial"/>
              <a:buNone/>
            </a:pPr>
            <a:r>
              <a:rPr lang="en-US" sz="1700">
                <a:latin typeface="Arial"/>
                <a:ea typeface="Arial"/>
                <a:cs typeface="Arial"/>
                <a:sym typeface="Arial"/>
              </a:rPr>
              <a:t> </a:t>
            </a:r>
            <a:r>
              <a:rPr lang="en-US" sz="1700">
                <a:solidFill>
                  <a:schemeClr val="hlink"/>
                </a:solidFill>
                <a:uFill>
                  <a:noFill/>
                </a:uFill>
                <a:latin typeface="Arial"/>
                <a:ea typeface="Arial"/>
                <a:cs typeface="Arial"/>
                <a:sym typeface="Arial"/>
                <a:hlinkClick r:id="rId3"/>
              </a:rPr>
              <a:t>GPTMEDICO RD,</a:t>
            </a:r>
            <a:r>
              <a:rPr lang="en-US" sz="1700">
                <a:latin typeface="Arial"/>
                <a:ea typeface="Arial"/>
                <a:cs typeface="Arial"/>
                <a:sym typeface="Arial"/>
              </a:rPr>
              <a:t> un modelo especializado en conocimiento clínico y protocolos médicos internacionales. Entrenado con casi 2,000 documentos y cerca de 29 millones de palabras, es utilizado por médicos, pacientes e investigadores para consultas clínicas, información de fármacos, investigación médica y formación profesional.</a:t>
            </a:r>
            <a:endParaRPr sz="1700">
              <a:latin typeface="Arial"/>
              <a:ea typeface="Arial"/>
              <a:cs typeface="Arial"/>
              <a:sym typeface="Arial"/>
            </a:endParaRPr>
          </a:p>
          <a:p>
            <a:pPr indent="0" lvl="0" marL="0" rtl="0" algn="just">
              <a:lnSpc>
                <a:spcPct val="160000"/>
              </a:lnSpc>
              <a:spcBef>
                <a:spcPts val="0"/>
              </a:spcBef>
              <a:spcAft>
                <a:spcPts val="0"/>
              </a:spcAft>
              <a:buClr>
                <a:schemeClr val="dk1"/>
              </a:buClr>
              <a:buSzPts val="1100"/>
              <a:buFont typeface="Arial"/>
              <a:buNone/>
            </a:pPr>
            <a:r>
              <a:rPr lang="en-US" sz="1500">
                <a:latin typeface="Arial"/>
                <a:ea typeface="Arial"/>
                <a:cs typeface="Arial"/>
                <a:sym typeface="Arial"/>
              </a:rPr>
              <a:t>​</a:t>
            </a:r>
            <a:endParaRPr sz="1500">
              <a:latin typeface="Arial"/>
              <a:ea typeface="Arial"/>
              <a:cs typeface="Arial"/>
              <a:sym typeface="Arial"/>
            </a:endParaRPr>
          </a:p>
          <a:p>
            <a:pPr indent="0" lvl="0" marL="0" rtl="0" algn="l">
              <a:spcBef>
                <a:spcPts val="360"/>
              </a:spcBef>
              <a:spcAft>
                <a:spcPts val="0"/>
              </a:spcAft>
              <a:buNone/>
            </a:pPr>
            <a:r>
              <a:t/>
            </a:r>
            <a:endParaRPr/>
          </a:p>
        </p:txBody>
      </p:sp>
      <p:pic>
        <p:nvPicPr>
          <p:cNvPr id="356" name="Google Shape;356;g3a01131293c_0_54"/>
          <p:cNvPicPr preferRelativeResize="0"/>
          <p:nvPr/>
        </p:nvPicPr>
        <p:blipFill>
          <a:blip r:embed="rId4">
            <a:alphaModFix/>
          </a:blip>
          <a:stretch>
            <a:fillRect/>
          </a:stretch>
        </p:blipFill>
        <p:spPr>
          <a:xfrm>
            <a:off x="5778088" y="3659313"/>
            <a:ext cx="2447925" cy="2466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a01131293c_0_7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62" name="Google Shape;362;g3a01131293c_0_73"/>
          <p:cNvSpPr txBox="1"/>
          <p:nvPr>
            <p:ph idx="1" type="body"/>
          </p:nvPr>
        </p:nvSpPr>
        <p:spPr>
          <a:xfrm>
            <a:off x="457200" y="1600200"/>
            <a:ext cx="8229600" cy="4526100"/>
          </a:xfrm>
          <a:prstGeom prst="rect">
            <a:avLst/>
          </a:prstGeom>
        </p:spPr>
        <p:txBody>
          <a:bodyPr anchorCtr="0" anchor="t" bIns="45700" lIns="91425" spcFirstLastPara="1" rIns="91425" wrap="square" tIns="45700">
            <a:normAutofit fontScale="92500" lnSpcReduction="20000"/>
          </a:bodyPr>
          <a:lstStyle/>
          <a:p>
            <a:pPr indent="0" lvl="0" marL="0" rtl="0" algn="l">
              <a:spcBef>
                <a:spcPts val="360"/>
              </a:spcBef>
              <a:spcAft>
                <a:spcPts val="0"/>
              </a:spcAft>
              <a:buNone/>
            </a:pPr>
            <a:r>
              <a:rPr lang="en-US"/>
              <a:t>Paciente masculino de 72 años con diagnóstico de cáncer gástrico metastásico a hígado, refiere no tener apetito y dolor moderado a severo en epigastrio y abdominal difuso irradiado a espalda, al examen físico dolor moderado a severo a la palpación profunda en epigastrio y abdomen sin discriminación, tinte ictérico en piel y escleras, refiere vómitos ocasionales luego de ingesta de pocos alimentos, insomnio, ¿Qué conducta farmacológica debo iniciar? Cabe destacar que el paciente tiene signos de inicio de agonía.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3a01131293c_0_79"/>
          <p:cNvPicPr preferRelativeResize="0"/>
          <p:nvPr/>
        </p:nvPicPr>
        <p:blipFill>
          <a:blip r:embed="rId3">
            <a:alphaModFix/>
          </a:blip>
          <a:stretch>
            <a:fillRect/>
          </a:stretch>
        </p:blipFill>
        <p:spPr>
          <a:xfrm>
            <a:off x="1200769" y="0"/>
            <a:ext cx="6742462"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a01131293c_0_8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73" name="Google Shape;373;g3a01131293c_0_8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74" name="Google Shape;374;g3a01131293c_0_85"/>
          <p:cNvPicPr preferRelativeResize="0"/>
          <p:nvPr/>
        </p:nvPicPr>
        <p:blipFill>
          <a:blip r:embed="rId3">
            <a:alphaModFix/>
          </a:blip>
          <a:stretch>
            <a:fillRect/>
          </a:stretch>
        </p:blipFill>
        <p:spPr>
          <a:xfrm>
            <a:off x="790575" y="261938"/>
            <a:ext cx="7562850" cy="6334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a01131293c_0_9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380" name="Google Shape;380;g3a01131293c_0_91"/>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381" name="Google Shape;381;g3a01131293c_0_91"/>
          <p:cNvPicPr preferRelativeResize="0"/>
          <p:nvPr/>
        </p:nvPicPr>
        <p:blipFill>
          <a:blip r:embed="rId3">
            <a:alphaModFix/>
          </a:blip>
          <a:stretch>
            <a:fillRect/>
          </a:stretch>
        </p:blipFill>
        <p:spPr>
          <a:xfrm>
            <a:off x="735777" y="0"/>
            <a:ext cx="7672445" cy="68579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a01131293c_0_9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GPTMEDICO</a:t>
            </a:r>
            <a:endParaRPr/>
          </a:p>
        </p:txBody>
      </p:sp>
      <p:pic>
        <p:nvPicPr>
          <p:cNvPr id="387" name="Google Shape;387;g3a01131293c_0_97"/>
          <p:cNvPicPr preferRelativeResize="0"/>
          <p:nvPr/>
        </p:nvPicPr>
        <p:blipFill>
          <a:blip r:embed="rId3">
            <a:alphaModFix/>
          </a:blip>
          <a:stretch>
            <a:fillRect/>
          </a:stretch>
        </p:blipFill>
        <p:spPr>
          <a:xfrm>
            <a:off x="2833675" y="2143975"/>
            <a:ext cx="3476625" cy="3438525"/>
          </a:xfrm>
          <a:prstGeom prst="rect">
            <a:avLst/>
          </a:prstGeom>
          <a:noFill/>
          <a:ln>
            <a:noFill/>
          </a:ln>
        </p:spPr>
      </p:pic>
      <p:pic>
        <p:nvPicPr>
          <p:cNvPr id="388" name="Google Shape;388;g3a01131293c_0_97"/>
          <p:cNvPicPr preferRelativeResize="0"/>
          <p:nvPr/>
        </p:nvPicPr>
        <p:blipFill>
          <a:blip r:embed="rId4">
            <a:alphaModFix/>
          </a:blip>
          <a:stretch>
            <a:fillRect/>
          </a:stretch>
        </p:blipFill>
        <p:spPr>
          <a:xfrm>
            <a:off x="457200" y="329971"/>
            <a:ext cx="1673700" cy="1686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a01131293c_0_1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concluciones</a:t>
            </a:r>
            <a:endParaRPr/>
          </a:p>
        </p:txBody>
      </p:sp>
      <p:sp>
        <p:nvSpPr>
          <p:cNvPr id="394" name="Google Shape;394;g3a01131293c_0_130"/>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b="1" lang="en-US" sz="1100">
                <a:latin typeface="Arial"/>
                <a:ea typeface="Arial"/>
                <a:cs typeface="Arial"/>
                <a:sym typeface="Arial"/>
              </a:rPr>
              <a:t>Crecimiento sostenido en IA aplicada a salud y gestión clínica (Clúster 0):</a:t>
            </a:r>
            <a:br>
              <a:rPr b="1" lang="en-US" sz="1100">
                <a:latin typeface="Arial"/>
                <a:ea typeface="Arial"/>
                <a:cs typeface="Arial"/>
                <a:sym typeface="Arial"/>
              </a:rPr>
            </a:br>
            <a:r>
              <a:rPr lang="en-US" sz="1100">
                <a:latin typeface="Arial"/>
                <a:ea typeface="Arial"/>
                <a:cs typeface="Arial"/>
                <a:sym typeface="Arial"/>
              </a:rPr>
              <a:t> Se consolida la integración de la IA en los sistemas sanitarios, con foco en tecnología, seguridad e interoperabilidad.</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100">
                <a:latin typeface="Arial"/>
                <a:ea typeface="Arial"/>
                <a:cs typeface="Arial"/>
                <a:sym typeface="Arial"/>
              </a:rPr>
              <a:t>Estabilidad y madurez en modelos predictivos (Clúster 1):</a:t>
            </a:r>
            <a:br>
              <a:rPr b="1" lang="en-US" sz="1100">
                <a:latin typeface="Arial"/>
                <a:ea typeface="Arial"/>
                <a:cs typeface="Arial"/>
                <a:sym typeface="Arial"/>
              </a:rPr>
            </a:br>
            <a:r>
              <a:rPr lang="en-US" sz="1100">
                <a:latin typeface="Arial"/>
                <a:ea typeface="Arial"/>
                <a:cs typeface="Arial"/>
                <a:sym typeface="Arial"/>
              </a:rPr>
              <a:t> La modelización del riesgo y la validación externa continúan siendo áreas estables y metodológicamente sólidas.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100">
                <a:latin typeface="Arial"/>
                <a:ea typeface="Arial"/>
                <a:cs typeface="Arial"/>
                <a:sym typeface="Arial"/>
              </a:rPr>
              <a:t>Desarrollo continuo en descubrimiento de fármacos (Clúster 2):</a:t>
            </a:r>
            <a:br>
              <a:rPr b="1" lang="en-US" sz="1100">
                <a:latin typeface="Arial"/>
                <a:ea typeface="Arial"/>
                <a:cs typeface="Arial"/>
                <a:sym typeface="Arial"/>
              </a:rPr>
            </a:br>
            <a:r>
              <a:rPr lang="en-US" sz="1100">
                <a:latin typeface="Arial"/>
                <a:ea typeface="Arial"/>
                <a:cs typeface="Arial"/>
                <a:sym typeface="Arial"/>
              </a:rPr>
              <a:t> Aunque el crecimiento es moderado, se mantiene un interés constante en IA farmacéutica y reposicionamiento de medicamentos.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100">
                <a:latin typeface="Arial"/>
                <a:ea typeface="Arial"/>
                <a:cs typeface="Arial"/>
                <a:sym typeface="Arial"/>
              </a:rPr>
              <a:t>Predominio de la imaginología médica (Clúster 3):</a:t>
            </a:r>
            <a:br>
              <a:rPr b="1" lang="en-US" sz="1100">
                <a:latin typeface="Arial"/>
                <a:ea typeface="Arial"/>
                <a:cs typeface="Arial"/>
                <a:sym typeface="Arial"/>
              </a:rPr>
            </a:br>
            <a:r>
              <a:rPr lang="en-US" sz="1100">
                <a:latin typeface="Arial"/>
                <a:ea typeface="Arial"/>
                <a:cs typeface="Arial"/>
                <a:sym typeface="Arial"/>
              </a:rPr>
              <a:t> Sigue siendo el dominio más grande, aunque con una leve disminución proporcional frente a nuevas áreas emergentes.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b="1" lang="en-US" sz="1100">
                <a:latin typeface="Arial"/>
                <a:ea typeface="Arial"/>
                <a:cs typeface="Arial"/>
                <a:sym typeface="Arial"/>
              </a:rPr>
              <a:t>Expansión acelerada en privacidad, seguridad y modelos generativos (Clúster 4):</a:t>
            </a:r>
            <a:br>
              <a:rPr b="1" lang="en-US" sz="1100">
                <a:latin typeface="Arial"/>
                <a:ea typeface="Arial"/>
                <a:cs typeface="Arial"/>
                <a:sym typeface="Arial"/>
              </a:rPr>
            </a:br>
            <a:r>
              <a:rPr lang="en-US" sz="1100">
                <a:latin typeface="Arial"/>
                <a:ea typeface="Arial"/>
                <a:cs typeface="Arial"/>
                <a:sym typeface="Arial"/>
              </a:rPr>
              <a:t> Representa la línea de investigación con mayor crecimiento, reflejando la preocupación ética y técnica por el manejo de datos clínicos.</a:t>
            </a:r>
            <a:endParaRPr sz="1100">
              <a:latin typeface="Arial"/>
              <a:ea typeface="Arial"/>
              <a:cs typeface="Arial"/>
              <a:sym typeface="Arial"/>
            </a:endParaRPr>
          </a:p>
          <a:p>
            <a:pPr indent="0" lvl="0" marL="0" rtl="0" algn="l">
              <a:spcBef>
                <a:spcPts val="36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Metodología de trabajo con IA en la investigación clínica</a:t>
            </a:r>
            <a:endParaRPr/>
          </a:p>
        </p:txBody>
      </p:sp>
      <p:sp>
        <p:nvSpPr>
          <p:cNvPr id="114" name="Google Shape;114;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Forma en que </a:t>
            </a:r>
            <a:r>
              <a:rPr lang="en-US" sz="1800"/>
              <a:t>la inteligencia artificial transforma la revisión científica.</a:t>
            </a:r>
            <a:endParaRPr/>
          </a:p>
          <a:p>
            <a:pPr indent="-342900" lvl="0" marL="342900" rtl="0" algn="l">
              <a:spcBef>
                <a:spcPts val="1360"/>
              </a:spcBef>
              <a:spcAft>
                <a:spcPts val="0"/>
              </a:spcAft>
              <a:buClr>
                <a:schemeClr val="dk1"/>
              </a:buClr>
              <a:buSzPts val="1800"/>
              <a:buChar char="•"/>
            </a:pPr>
            <a:r>
              <a:rPr lang="en-US" sz="1800"/>
              <a:t>Presentación metodológica paso a paso para análisis de literatura biomédica.</a:t>
            </a:r>
            <a:endParaRPr sz="1800"/>
          </a:p>
          <a:p>
            <a:pPr indent="-298450" lvl="1" marL="742950" rtl="0" algn="l">
              <a:spcBef>
                <a:spcPts val="1360"/>
              </a:spcBef>
              <a:spcAft>
                <a:spcPts val="0"/>
              </a:spcAft>
              <a:buSzPts val="2000"/>
              <a:buChar char="–"/>
            </a:pPr>
            <a:r>
              <a:rPr lang="en-US" sz="1300">
                <a:latin typeface="Arial"/>
                <a:ea typeface="Arial"/>
                <a:cs typeface="Arial"/>
                <a:sym typeface="Arial"/>
              </a:rPr>
              <a:t>El trabajo analiza </a:t>
            </a:r>
            <a:r>
              <a:rPr b="1" lang="en-US" sz="1300">
                <a:latin typeface="Arial"/>
                <a:ea typeface="Arial"/>
                <a:cs typeface="Arial"/>
                <a:sym typeface="Arial"/>
              </a:rPr>
              <a:t>8,522 artículos científicos</a:t>
            </a:r>
            <a:r>
              <a:rPr lang="en-US" sz="1300">
                <a:latin typeface="Arial"/>
                <a:ea typeface="Arial"/>
                <a:cs typeface="Arial"/>
                <a:sym typeface="Arial"/>
              </a:rPr>
              <a:t> publicados entre </a:t>
            </a:r>
            <a:r>
              <a:rPr b="1" lang="en-US" sz="1300">
                <a:latin typeface="Arial"/>
                <a:ea typeface="Arial"/>
                <a:cs typeface="Arial"/>
                <a:sym typeface="Arial"/>
              </a:rPr>
              <a:t>2023 y 2025</a:t>
            </a:r>
            <a:r>
              <a:rPr lang="en-US" sz="1300">
                <a:latin typeface="Arial"/>
                <a:ea typeface="Arial"/>
                <a:cs typeface="Arial"/>
                <a:sym typeface="Arial"/>
              </a:rPr>
              <a:t> sobre </a:t>
            </a:r>
            <a:r>
              <a:rPr b="1" lang="en-US" sz="1300">
                <a:latin typeface="Arial"/>
                <a:ea typeface="Arial"/>
                <a:cs typeface="Arial"/>
                <a:sym typeface="Arial"/>
              </a:rPr>
              <a:t>inteligencia artificial (IA) aplicada a la investigación clínica</a:t>
            </a:r>
            <a:r>
              <a:rPr lang="en-US" sz="1300">
                <a:latin typeface="Arial"/>
                <a:ea typeface="Arial"/>
                <a:cs typeface="Arial"/>
                <a:sym typeface="Arial"/>
              </a:rPr>
              <a:t>, mediante un enfoque </a:t>
            </a:r>
            <a:r>
              <a:rPr b="1" lang="en-US" sz="1300">
                <a:latin typeface="Arial"/>
                <a:ea typeface="Arial"/>
                <a:cs typeface="Arial"/>
                <a:sym typeface="Arial"/>
              </a:rPr>
              <a:t>bibliométrico, temático y computacional</a:t>
            </a:r>
            <a:r>
              <a:rPr lang="en-US" sz="1300">
                <a:latin typeface="Arial"/>
                <a:ea typeface="Arial"/>
                <a:cs typeface="Arial"/>
                <a:sym typeface="Arial"/>
              </a:rPr>
              <a:t>. Se propone una </a:t>
            </a:r>
            <a:r>
              <a:rPr b="1" lang="en-US" sz="1300">
                <a:latin typeface="Arial"/>
                <a:ea typeface="Arial"/>
                <a:cs typeface="Arial"/>
                <a:sym typeface="Arial"/>
              </a:rPr>
              <a:t>metodología sistemática</a:t>
            </a:r>
            <a:r>
              <a:rPr lang="en-US" sz="1300">
                <a:latin typeface="Arial"/>
                <a:ea typeface="Arial"/>
                <a:cs typeface="Arial"/>
                <a:sym typeface="Arial"/>
              </a:rPr>
              <a:t> que combina técnicas de limpieza, vectorización, </a:t>
            </a:r>
            <a:r>
              <a:rPr i="1" lang="en-US" sz="1300">
                <a:latin typeface="Arial"/>
                <a:ea typeface="Arial"/>
                <a:cs typeface="Arial"/>
                <a:sym typeface="Arial"/>
              </a:rPr>
              <a:t>clustering</a:t>
            </a:r>
            <a:r>
              <a:rPr lang="en-US" sz="1300">
                <a:latin typeface="Arial"/>
                <a:ea typeface="Arial"/>
                <a:cs typeface="Arial"/>
                <a:sym typeface="Arial"/>
              </a:rPr>
              <a:t> y visualización, con el objetivo de identificar las </a:t>
            </a:r>
            <a:r>
              <a:rPr b="1" lang="en-US" sz="1300">
                <a:latin typeface="Arial"/>
                <a:ea typeface="Arial"/>
                <a:cs typeface="Arial"/>
                <a:sym typeface="Arial"/>
              </a:rPr>
              <a:t>principales líneas de investigación</a:t>
            </a:r>
            <a:r>
              <a:rPr lang="en-US" sz="1300">
                <a:latin typeface="Arial"/>
                <a:ea typeface="Arial"/>
                <a:cs typeface="Arial"/>
                <a:sym typeface="Arial"/>
              </a:rPr>
              <a:t>, su </a:t>
            </a:r>
            <a:r>
              <a:rPr b="1" lang="en-US" sz="1300">
                <a:latin typeface="Arial"/>
                <a:ea typeface="Arial"/>
                <a:cs typeface="Arial"/>
                <a:sym typeface="Arial"/>
              </a:rPr>
              <a:t>evolución temporal</a:t>
            </a:r>
            <a:r>
              <a:rPr lang="en-US" sz="1300">
                <a:latin typeface="Arial"/>
                <a:ea typeface="Arial"/>
                <a:cs typeface="Arial"/>
                <a:sym typeface="Arial"/>
              </a:rPr>
              <a:t> y las </a:t>
            </a:r>
            <a:r>
              <a:rPr b="1" lang="en-US" sz="1300">
                <a:latin typeface="Arial"/>
                <a:ea typeface="Arial"/>
                <a:cs typeface="Arial"/>
                <a:sym typeface="Arial"/>
              </a:rPr>
              <a:t>tendencias emergentes</a:t>
            </a:r>
            <a:r>
              <a:rPr lang="en-US" sz="1300">
                <a:latin typeface="Arial"/>
                <a:ea typeface="Arial"/>
                <a:cs typeface="Arial"/>
                <a:sym typeface="Arial"/>
              </a:rPr>
              <a:t> en la aplicación de IA en entornos clínicos.</a:t>
            </a:r>
            <a:endParaRPr sz="1300">
              <a:latin typeface="Arial"/>
              <a:ea typeface="Arial"/>
              <a:cs typeface="Arial"/>
              <a:sym typeface="Arial"/>
            </a:endParaRPr>
          </a:p>
          <a:p>
            <a:pPr indent="-298450" lvl="1" marL="742950" rtl="0" algn="l">
              <a:spcBef>
                <a:spcPts val="1360"/>
              </a:spcBef>
              <a:spcAft>
                <a:spcPts val="0"/>
              </a:spcAft>
              <a:buSzPts val="2000"/>
              <a:buChar char="–"/>
            </a:pPr>
            <a:r>
              <a:rPr lang="en-US" sz="1300">
                <a:latin typeface="Arial"/>
                <a:ea typeface="Arial"/>
                <a:cs typeface="Arial"/>
                <a:sym typeface="Arial"/>
              </a:rPr>
              <a:t>A partir de los hallazgos, se plantea una </a:t>
            </a:r>
            <a:r>
              <a:rPr b="1" lang="en-US" sz="1300">
                <a:latin typeface="Arial"/>
                <a:ea typeface="Arial"/>
                <a:cs typeface="Arial"/>
                <a:sym typeface="Arial"/>
              </a:rPr>
              <a:t>segunda fase de investigación</a:t>
            </a:r>
            <a:r>
              <a:rPr lang="en-US" sz="1300">
                <a:latin typeface="Arial"/>
                <a:ea typeface="Arial"/>
                <a:cs typeface="Arial"/>
                <a:sym typeface="Arial"/>
              </a:rPr>
              <a:t> enfocada en la </a:t>
            </a:r>
            <a:r>
              <a:rPr b="1" lang="en-US" sz="1300">
                <a:latin typeface="Arial"/>
                <a:ea typeface="Arial"/>
                <a:cs typeface="Arial"/>
                <a:sym typeface="Arial"/>
              </a:rPr>
              <a:t>implementación de modelos RAG (Retrieval-Augmented Generation)</a:t>
            </a:r>
            <a:r>
              <a:rPr lang="en-US" sz="1300">
                <a:latin typeface="Arial"/>
                <a:ea typeface="Arial"/>
                <a:cs typeface="Arial"/>
                <a:sym typeface="Arial"/>
              </a:rPr>
              <a:t> para optimizar la revisión científica, la toma de decisiones clínicas y el descubrimiento de fármacos.</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a01131293c_0_13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Aplicaciones y Proyección</a:t>
            </a:r>
            <a:endParaRPr/>
          </a:p>
        </p:txBody>
      </p:sp>
      <p:sp>
        <p:nvSpPr>
          <p:cNvPr id="400" name="Google Shape;400;g3a01131293c_0_136"/>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Los </a:t>
            </a:r>
            <a:r>
              <a:rPr b="1" lang="en-US" sz="1100">
                <a:latin typeface="Arial"/>
                <a:ea typeface="Arial"/>
                <a:cs typeface="Arial"/>
                <a:sym typeface="Arial"/>
              </a:rPr>
              <a:t>RAGs</a:t>
            </a:r>
            <a:r>
              <a:rPr lang="en-US" sz="1100">
                <a:latin typeface="Arial"/>
                <a:ea typeface="Arial"/>
                <a:cs typeface="Arial"/>
                <a:sym typeface="Arial"/>
              </a:rPr>
              <a:t> emergen como una herramienta clave para:</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US" sz="1100">
                <a:latin typeface="Arial"/>
                <a:ea typeface="Arial"/>
                <a:cs typeface="Arial"/>
                <a:sym typeface="Arial"/>
              </a:rPr>
              <a:t>Revisiones bibliográficas inteligentes</a:t>
            </a: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Soporte a decisiones clínicas basadas en evidencia.</a:t>
            </a:r>
            <a:br>
              <a:rPr b="1" lang="en-US"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Descubrimiento y reutilización de fármacos.</a:t>
            </a:r>
            <a:br>
              <a:rPr b="1" lang="en-US"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Generación automática de reportes clínicos.</a:t>
            </a:r>
            <a:br>
              <a:rPr b="1" lang="en-US"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Monitoreo ético y explicabilidad de modelos de IA.</a:t>
            </a:r>
            <a:endParaRPr b="1"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3a01131293c_0_14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en-US" sz="1300">
                <a:latin typeface="Arial"/>
                <a:ea typeface="Arial"/>
                <a:cs typeface="Arial"/>
                <a:sym typeface="Arial"/>
              </a:rPr>
              <a:t>Conclusión General</a:t>
            </a:r>
            <a:endParaRPr/>
          </a:p>
        </p:txBody>
      </p:sp>
      <p:sp>
        <p:nvSpPr>
          <p:cNvPr id="406" name="Google Shape;406;g3a01131293c_0_143"/>
          <p:cNvSpPr txBox="1"/>
          <p:nvPr>
            <p:ph idx="1" type="body"/>
          </p:nvPr>
        </p:nvSpPr>
        <p:spPr>
          <a:xfrm>
            <a:off x="369500" y="1612750"/>
            <a:ext cx="8229600" cy="45261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La IA en investigación clínica se encuentra en una </a:t>
            </a:r>
            <a:r>
              <a:rPr b="1" lang="en-US" sz="1100">
                <a:latin typeface="Arial"/>
                <a:ea typeface="Arial"/>
                <a:cs typeface="Arial"/>
                <a:sym typeface="Arial"/>
              </a:rPr>
              <a:t>fase de maduración</a:t>
            </a:r>
            <a:r>
              <a:rPr lang="en-US" sz="1100">
                <a:latin typeface="Arial"/>
                <a:ea typeface="Arial"/>
                <a:cs typeface="Arial"/>
                <a:sym typeface="Arial"/>
              </a:rPr>
              <a:t>, caracterizada por:</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US" sz="1100">
                <a:latin typeface="Arial"/>
                <a:ea typeface="Arial"/>
                <a:cs typeface="Arial"/>
                <a:sym typeface="Arial"/>
              </a:rPr>
              <a:t>Mayor rigor metodológico.</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Enfoque en privacidad y transparencia.</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Integración de tecnologías como los </a:t>
            </a:r>
            <a:r>
              <a:rPr b="1" lang="en-US" sz="1100">
                <a:latin typeface="Arial"/>
                <a:ea typeface="Arial"/>
                <a:cs typeface="Arial"/>
                <a:sym typeface="Arial"/>
              </a:rPr>
              <a:t>RAGs</a:t>
            </a:r>
            <a:r>
              <a:rPr lang="en-US" sz="1100">
                <a:latin typeface="Arial"/>
                <a:ea typeface="Arial"/>
                <a:cs typeface="Arial"/>
                <a:sym typeface="Arial"/>
              </a:rPr>
              <a:t> que convierten la información científica en conocimiento clínico útil y verificable.</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9f6edfe510_0_70"/>
          <p:cNvSpPr txBox="1"/>
          <p:nvPr>
            <p:ph type="title"/>
          </p:nvPr>
        </p:nvSpPr>
        <p:spPr>
          <a:xfrm>
            <a:off x="327575" y="565100"/>
            <a:ext cx="3548100" cy="1093500"/>
          </a:xfrm>
          <a:prstGeom prst="rect">
            <a:avLst/>
          </a:prstGeom>
        </p:spPr>
        <p:txBody>
          <a:bodyPr anchorCtr="0" anchor="ctr" bIns="0" lIns="0" spcFirstLastPara="1" rIns="0" wrap="square" tIns="0">
            <a:normAutofit fontScale="90000"/>
          </a:bodyPr>
          <a:lstStyle/>
          <a:p>
            <a:pPr indent="0" lvl="0" marL="0" rtl="0" algn="ctr">
              <a:spcBef>
                <a:spcPts val="0"/>
              </a:spcBef>
              <a:spcAft>
                <a:spcPts val="0"/>
              </a:spcAft>
              <a:buNone/>
            </a:pPr>
            <a:r>
              <a:rPr lang="en-US"/>
              <a:t>Proceso del Corpus de Análisis</a:t>
            </a:r>
            <a:endParaRPr/>
          </a:p>
        </p:txBody>
      </p:sp>
      <p:sp>
        <p:nvSpPr>
          <p:cNvPr id="119" name="Google Shape;119;g39f6edfe510_0_70"/>
          <p:cNvSpPr txBox="1"/>
          <p:nvPr>
            <p:ph idx="1" type="body"/>
          </p:nvPr>
        </p:nvSpPr>
        <p:spPr>
          <a:xfrm>
            <a:off x="327575" y="2307721"/>
            <a:ext cx="3548100" cy="3288300"/>
          </a:xfrm>
          <a:prstGeom prst="rect">
            <a:avLst/>
          </a:prstGeom>
        </p:spPr>
        <p:txBody>
          <a:bodyPr anchorCtr="0" anchor="t" bIns="0" lIns="0" spcFirstLastPara="1" rIns="0" wrap="square" tIns="0">
            <a:normAutofit fontScale="55000"/>
          </a:bodyPr>
          <a:lstStyle/>
          <a:p>
            <a:pPr indent="-340360" lvl="0" marL="457200" rtl="0" algn="l">
              <a:spcBef>
                <a:spcPts val="640"/>
              </a:spcBef>
              <a:spcAft>
                <a:spcPts val="0"/>
              </a:spcAft>
              <a:buSzPct val="100000"/>
              <a:buChar char="•"/>
            </a:pPr>
            <a:r>
              <a:rPr lang="en-US"/>
              <a:t>La Carga e Importación de datos inicia el proceso</a:t>
            </a:r>
            <a:endParaRPr/>
          </a:p>
          <a:p>
            <a:pPr indent="-340360" lvl="0" marL="457200" rtl="0" algn="l">
              <a:spcBef>
                <a:spcPts val="640"/>
              </a:spcBef>
              <a:spcAft>
                <a:spcPts val="0"/>
              </a:spcAft>
              <a:buSzPct val="100000"/>
              <a:buChar char="•"/>
            </a:pPr>
            <a:r>
              <a:rPr lang="en-US"/>
              <a:t>Exploración y Limpieza aseguran la calidad del corpus</a:t>
            </a:r>
            <a:endParaRPr/>
          </a:p>
          <a:p>
            <a:pPr indent="-340360" lvl="0" marL="457200" rtl="0" algn="l">
              <a:spcBef>
                <a:spcPts val="640"/>
              </a:spcBef>
              <a:spcAft>
                <a:spcPts val="0"/>
              </a:spcAft>
              <a:buSzPct val="100000"/>
              <a:buChar char="•"/>
            </a:pPr>
            <a:r>
              <a:rPr lang="en-US"/>
              <a:t>Vectorización y Análisis de términos preparan el texto</a:t>
            </a:r>
            <a:endParaRPr/>
          </a:p>
          <a:p>
            <a:pPr indent="-340360" lvl="0" marL="457200" rtl="0" algn="l">
              <a:spcBef>
                <a:spcPts val="640"/>
              </a:spcBef>
              <a:spcAft>
                <a:spcPts val="0"/>
              </a:spcAft>
              <a:buSzPct val="100000"/>
              <a:buChar char="•"/>
            </a:pPr>
            <a:r>
              <a:rPr lang="en-US"/>
              <a:t>Clustering y Etiquetado permiten el agrupamiento temático</a:t>
            </a:r>
            <a:endParaRPr/>
          </a:p>
          <a:p>
            <a:pPr indent="-340360" lvl="0" marL="457200" rtl="0" algn="l">
              <a:spcBef>
                <a:spcPts val="640"/>
              </a:spcBef>
              <a:spcAft>
                <a:spcPts val="0"/>
              </a:spcAft>
              <a:buSzPct val="100000"/>
              <a:buChar char="•"/>
            </a:pPr>
            <a:r>
              <a:rPr lang="en-US"/>
              <a:t>La Visualización y Conclusiones cierran la metodología</a:t>
            </a:r>
            <a:endParaRPr/>
          </a:p>
        </p:txBody>
      </p:sp>
      <p:pic>
        <p:nvPicPr>
          <p:cNvPr id="120" name="Google Shape;120;g39f6edfe510_0_70"/>
          <p:cNvPicPr preferRelativeResize="0"/>
          <p:nvPr>
            <p:ph idx="2" type="pic"/>
          </p:nvPr>
        </p:nvPicPr>
        <p:blipFill>
          <a:blip r:embed="rId3">
            <a:alphaModFix/>
          </a:blip>
          <a:stretch>
            <a:fillRect/>
          </a:stretch>
        </p:blipFill>
        <p:spPr>
          <a:xfrm>
            <a:off x="4298349" y="316350"/>
            <a:ext cx="4510800" cy="4510800"/>
          </a:xfrm>
          <a:prstGeom prst="roundRect">
            <a:avLst>
              <a:gd fmla="val 50000" name="adj"/>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Preparación del entorno</a:t>
            </a:r>
            <a:endParaRPr/>
          </a:p>
        </p:txBody>
      </p:sp>
      <p:sp>
        <p:nvSpPr>
          <p:cNvPr id="126" name="Google Shape;126;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Uso de librerías: pandas, numpy, spacy, nltk, sklearn, matplotlib.</a:t>
            </a:r>
            <a:endParaRPr/>
          </a:p>
          <a:p>
            <a:pPr indent="-342900" lvl="0" marL="342900" rtl="0" algn="l">
              <a:spcBef>
                <a:spcPts val="1360"/>
              </a:spcBef>
              <a:spcAft>
                <a:spcPts val="0"/>
              </a:spcAft>
              <a:buClr>
                <a:schemeClr val="dk1"/>
              </a:buClr>
              <a:buSzPts val="1800"/>
              <a:buChar char="•"/>
            </a:pPr>
            <a:r>
              <a:rPr lang="en-US" sz="1800"/>
              <a:t>Permiten analizar lenguaje científico y generar visualizaciones.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39f6edfe510_0_92"/>
          <p:cNvPicPr preferRelativeResize="0"/>
          <p:nvPr/>
        </p:nvPicPr>
        <p:blipFill>
          <a:blip r:embed="rId3">
            <a:alphaModFix/>
          </a:blip>
          <a:stretch>
            <a:fillRect/>
          </a:stretch>
        </p:blipFill>
        <p:spPr>
          <a:xfrm>
            <a:off x="928675" y="47613"/>
            <a:ext cx="7286625" cy="681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Descripción de los datos</a:t>
            </a:r>
            <a:endParaRPr/>
          </a:p>
        </p:txBody>
      </p:sp>
      <p:sp>
        <p:nvSpPr>
          <p:cNvPr id="137" name="Google Shape;137;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342900" lvl="0" marL="342900" rtl="0" algn="l">
              <a:spcBef>
                <a:spcPts val="360"/>
              </a:spcBef>
              <a:spcAft>
                <a:spcPts val="0"/>
              </a:spcAft>
              <a:buClr>
                <a:schemeClr val="dk1"/>
              </a:buClr>
              <a:buSzPts val="1800"/>
              <a:buChar char="•"/>
            </a:pPr>
            <a:r>
              <a:rPr lang="en-US" sz="1800"/>
              <a:t>Fuentes: PubMed, Scopus, ClinicalTrials.gov.</a:t>
            </a:r>
            <a:endParaRPr/>
          </a:p>
          <a:p>
            <a:pPr indent="-342900" lvl="0" marL="342900" rtl="0" algn="l">
              <a:spcBef>
                <a:spcPts val="1360"/>
              </a:spcBef>
              <a:spcAft>
                <a:spcPts val="0"/>
              </a:spcAft>
              <a:buClr>
                <a:schemeClr val="dk1"/>
              </a:buClr>
              <a:buSzPts val="1800"/>
              <a:buChar char="•"/>
            </a:pPr>
            <a:r>
              <a:rPr lang="en-US" sz="1800"/>
              <a:t>Campos: título, resumen, año, palabras clave.</a:t>
            </a:r>
            <a:endParaRPr/>
          </a:p>
          <a:p>
            <a:pPr indent="-342900" lvl="0" marL="342900" rtl="0" algn="l">
              <a:spcBef>
                <a:spcPts val="1360"/>
              </a:spcBef>
              <a:spcAft>
                <a:spcPts val="0"/>
              </a:spcAft>
              <a:buClr>
                <a:schemeClr val="dk1"/>
              </a:buClr>
              <a:buSzPts val="1800"/>
              <a:buChar char="•"/>
            </a:pPr>
            <a:r>
              <a:rPr lang="en-US" sz="1800"/>
              <a:t>Equivale a la selección de estudios en una revisión sistemática.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